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6" r:id="rId1"/>
  </p:sldMasterIdLst>
  <p:notesMasterIdLst>
    <p:notesMasterId r:id="rId14"/>
  </p:notesMasterIdLst>
  <p:handoutMasterIdLst>
    <p:handoutMasterId r:id="rId15"/>
  </p:handoutMasterIdLst>
  <p:sldIdLst>
    <p:sldId id="620" r:id="rId2"/>
    <p:sldId id="256" r:id="rId3"/>
    <p:sldId id="651" r:id="rId4"/>
    <p:sldId id="617" r:id="rId5"/>
    <p:sldId id="621" r:id="rId6"/>
    <p:sldId id="509" r:id="rId7"/>
    <p:sldId id="654" r:id="rId8"/>
    <p:sldId id="655" r:id="rId9"/>
    <p:sldId id="619" r:id="rId10"/>
    <p:sldId id="503" r:id="rId11"/>
    <p:sldId id="656" r:id="rId12"/>
    <p:sldId id="652" r:id="rId13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Chun Chiu" initials="MC" lastIdx="1" clrIdx="0">
    <p:extLst>
      <p:ext uri="{19B8F6BF-5375-455C-9EA6-DF929625EA0E}">
        <p15:presenceInfo xmlns:p15="http://schemas.microsoft.com/office/powerpoint/2012/main" userId="da7f58c78dad4a3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00"/>
    <a:srgbClr val="FF3300"/>
    <a:srgbClr val="CC0000"/>
    <a:srgbClr val="008000"/>
    <a:srgbClr val="0066FF"/>
    <a:srgbClr val="CC00CC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9269" autoAdjust="0"/>
  </p:normalViewPr>
  <p:slideViewPr>
    <p:cSldViewPr>
      <p:cViewPr varScale="1">
        <p:scale>
          <a:sx n="95" d="100"/>
          <a:sy n="95" d="100"/>
        </p:scale>
        <p:origin x="98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1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8-26T15:51:56.748" idx="1">
    <p:pos x="2900" y="2157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t" anchorCtr="0" compatLnSpc="1">
            <a:prstTxWarp prst="textNoShape">
              <a:avLst/>
            </a:prstTxWarp>
          </a:bodyPr>
          <a:lstStyle>
            <a:lvl1pPr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t" anchorCtr="0" compatLnSpc="1">
            <a:prstTxWarp prst="textNoShape">
              <a:avLst/>
            </a:prstTxWarp>
          </a:bodyPr>
          <a:lstStyle>
            <a:lvl1pPr algn="r"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b" anchorCtr="0" compatLnSpc="1">
            <a:prstTxWarp prst="textNoShape">
              <a:avLst/>
            </a:prstTxWarp>
          </a:bodyPr>
          <a:lstStyle>
            <a:lvl1pPr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b" anchorCtr="0" compatLnSpc="1">
            <a:prstTxWarp prst="textNoShape">
              <a:avLst/>
            </a:prstTxWarp>
          </a:bodyPr>
          <a:lstStyle>
            <a:lvl1pPr algn="r"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DD001F0C-D345-43AD-A2DE-DD4995E182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2226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t" anchorCtr="0" compatLnSpc="1">
            <a:prstTxWarp prst="textNoShape">
              <a:avLst/>
            </a:prstTxWarp>
          </a:bodyPr>
          <a:lstStyle>
            <a:lvl1pPr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t" anchorCtr="0" compatLnSpc="1">
            <a:prstTxWarp prst="textNoShape">
              <a:avLst/>
            </a:prstTxWarp>
          </a:bodyPr>
          <a:lstStyle>
            <a:lvl1pPr algn="r"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b" anchorCtr="0" compatLnSpc="1">
            <a:prstTxWarp prst="textNoShape">
              <a:avLst/>
            </a:prstTxWarp>
          </a:bodyPr>
          <a:lstStyle>
            <a:lvl1pPr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3" tIns="45657" rIns="91313" bIns="45657" numCol="1" anchor="b" anchorCtr="0" compatLnSpc="1">
            <a:prstTxWarp prst="textNoShape">
              <a:avLst/>
            </a:prstTxWarp>
          </a:bodyPr>
          <a:lstStyle>
            <a:lvl1pPr algn="r" defTabSz="91279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AD5D1B67-9436-4C18-9FA9-08A4D0CEDF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8301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225"/>
            <a:fld id="{910F30DB-8EE9-49E9-A328-E85DDE4DB54B}" type="slidenum">
              <a:rPr lang="en-US" altLang="zh-TW" smtClean="0">
                <a:latin typeface="Arial" pitchFamily="34" charset="0"/>
                <a:ea typeface="新細明體" pitchFamily="18" charset="-120"/>
              </a:rPr>
              <a:pPr defTabSz="911225"/>
              <a:t>2</a:t>
            </a:fld>
            <a:endParaRPr lang="en-US" altLang="zh-TW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>
                <a:latin typeface="Arial" pitchFamily="34" charset="0"/>
                <a:ea typeface="新細明體" pitchFamily="18" charset="-120"/>
              </a:rPr>
              <a:t>For In-House Training ONLY: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256660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70;p6:notes">
            <a:extLst>
              <a:ext uri="{FF2B5EF4-FFF2-40B4-BE49-F238E27FC236}">
                <a16:creationId xmlns:a16="http://schemas.microsoft.com/office/drawing/2014/main" id="{AA9F5517-34CA-46B8-37FF-372F1C990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25" tIns="49500" rIns="99025" bIns="495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363"/>
              </a:spcBef>
              <a:buSzPts val="1400"/>
            </a:pPr>
            <a:endParaRPr lang="zh-HK" altLang="zh-HK"/>
          </a:p>
        </p:txBody>
      </p:sp>
      <p:sp>
        <p:nvSpPr>
          <p:cNvPr id="14339" name="Google Shape;371;p6:notes">
            <a:extLst>
              <a:ext uri="{FF2B5EF4-FFF2-40B4-BE49-F238E27FC236}">
                <a16:creationId xmlns:a16="http://schemas.microsoft.com/office/drawing/2014/main" id="{9893B9B6-3188-E853-A9E9-3F7DECF6651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custGeom>
            <a:avLst/>
            <a:gdLst>
              <a:gd name="T0" fmla="*/ 0 w 120000"/>
              <a:gd name="T1" fmla="*/ 0 h 120000"/>
              <a:gd name="T2" fmla="*/ 5114925 w 120000"/>
              <a:gd name="T3" fmla="*/ 0 h 120000"/>
              <a:gd name="T4" fmla="*/ 5114925 w 120000"/>
              <a:gd name="T5" fmla="*/ 3836988 h 120000"/>
              <a:gd name="T6" fmla="*/ 0 w 120000"/>
              <a:gd name="T7" fmla="*/ 3836988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:\Training\Admin Training\Note_PPT_Template\0_Notes Logo &amp; PPT Background\eClass2020Logo_2020_New\eClass2020Logo_2020_New_100x35px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50" y="6381750"/>
            <a:ext cx="785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0B0C5-EF60-42FB-B44A-FD0C178D2F2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944ED-38C7-4B95-B58E-92619AFEF8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FF138-2C6A-4F3B-A0B6-9601986249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1370013" y="1827213"/>
            <a:ext cx="7313612" cy="4114800"/>
          </a:xfr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75C3-A5F2-44AB-8373-7407DF5683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客戶支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Work\Powerpoint_template\output\images\template_4\page_S.png">
            <a:extLst>
              <a:ext uri="{FF2B5EF4-FFF2-40B4-BE49-F238E27FC236}">
                <a16:creationId xmlns:a16="http://schemas.microsoft.com/office/drawing/2014/main" id="{4A0DA6C7-3B08-B5AA-448A-5683F86338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D:\Work\Powerpoint_template\output\images\template_4\suppage_S.png">
            <a:extLst>
              <a:ext uri="{FF2B5EF4-FFF2-40B4-BE49-F238E27FC236}">
                <a16:creationId xmlns:a16="http://schemas.microsoft.com/office/drawing/2014/main" id="{8566138F-145E-F71C-5785-8AC4DD609C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0350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76C47F7-68B1-D4B9-BE1B-F48AF55174C3}"/>
              </a:ext>
            </a:extLst>
          </p:cNvPr>
          <p:cNvSpPr/>
          <p:nvPr userDrawn="1"/>
        </p:nvSpPr>
        <p:spPr>
          <a:xfrm>
            <a:off x="0" y="1196975"/>
            <a:ext cx="9144000" cy="71438"/>
          </a:xfrm>
          <a:prstGeom prst="rect">
            <a:avLst/>
          </a:prstGeom>
          <a:gradFill>
            <a:gsLst>
              <a:gs pos="0">
                <a:srgbClr val="389DA0"/>
              </a:gs>
              <a:gs pos="99000">
                <a:srgbClr val="41B2B5"/>
              </a:gs>
              <a:gs pos="50000">
                <a:srgbClr val="5BC9A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65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3F8D7-F7EA-44B5-A148-871C8683E4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C8B59-FA5E-4029-9AD2-965CF59926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EEA0-0DEB-4821-B40A-6350C0F833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6A818-2BB4-4DCF-9C5F-0AE0BA1D234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870B-4D8B-4379-AE81-15DCFD481F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F2CC4-F37F-4636-A30D-2A7E05F06F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CF9F3-454D-4923-9D32-ECB18C140F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9E16-4DB3-4192-9C31-F58F63A0F5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B7E64F-F64D-4C7C-95BD-40DCA92095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8" r:id="rId1"/>
    <p:sldLayoutId id="2147484977" r:id="rId2"/>
    <p:sldLayoutId id="2147484978" r:id="rId3"/>
    <p:sldLayoutId id="2147484979" r:id="rId4"/>
    <p:sldLayoutId id="2147484980" r:id="rId5"/>
    <p:sldLayoutId id="2147484981" r:id="rId6"/>
    <p:sldLayoutId id="2147484982" r:id="rId7"/>
    <p:sldLayoutId id="2147484983" r:id="rId8"/>
    <p:sldLayoutId id="2147484984" r:id="rId9"/>
    <p:sldLayoutId id="2147484985" r:id="rId10"/>
    <p:sldLayoutId id="2147484986" r:id="rId11"/>
    <p:sldLayoutId id="2147484987" r:id="rId12"/>
    <p:sldLayoutId id="214748499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comments" Target="../comments/comment1.xml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552ED9D-8870-EE19-98B0-AA3853B7F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50965"/>
            <a:ext cx="9144000" cy="5565913"/>
          </a:xfrm>
          <a:prstGeom prst="rect">
            <a:avLst/>
          </a:prstGeom>
        </p:spPr>
      </p:pic>
      <p:sp>
        <p:nvSpPr>
          <p:cNvPr id="6" name="流程圖: 人工輸入 5"/>
          <p:cNvSpPr/>
          <p:nvPr/>
        </p:nvSpPr>
        <p:spPr>
          <a:xfrm>
            <a:off x="1835696" y="2852936"/>
            <a:ext cx="1656184" cy="3312367"/>
          </a:xfrm>
          <a:custGeom>
            <a:avLst/>
            <a:gdLst>
              <a:gd name="csX0" fmla="*/ 0 w 1656184"/>
              <a:gd name="csY0" fmla="*/ 662473 h 3312367"/>
              <a:gd name="csX1" fmla="*/ 535499 w 1656184"/>
              <a:gd name="csY1" fmla="*/ 448273 h 3312367"/>
              <a:gd name="csX2" fmla="*/ 1087561 w 1656184"/>
              <a:gd name="csY2" fmla="*/ 227449 h 3312367"/>
              <a:gd name="csX3" fmla="*/ 1656184 w 1656184"/>
              <a:gd name="csY3" fmla="*/ 0 h 3312367"/>
              <a:gd name="csX4" fmla="*/ 1656184 w 1656184"/>
              <a:gd name="csY4" fmla="*/ 485814 h 3312367"/>
              <a:gd name="csX5" fmla="*/ 1656184 w 1656184"/>
              <a:gd name="csY5" fmla="*/ 1070999 h 3312367"/>
              <a:gd name="csX6" fmla="*/ 1656184 w 1656184"/>
              <a:gd name="csY6" fmla="*/ 1689307 h 3312367"/>
              <a:gd name="csX7" fmla="*/ 1656184 w 1656184"/>
              <a:gd name="csY7" fmla="*/ 2307616 h 3312367"/>
              <a:gd name="csX8" fmla="*/ 1656184 w 1656184"/>
              <a:gd name="csY8" fmla="*/ 3312367 h 3312367"/>
              <a:gd name="csX9" fmla="*/ 1087561 w 1656184"/>
              <a:gd name="csY9" fmla="*/ 3312367 h 3312367"/>
              <a:gd name="csX10" fmla="*/ 568623 w 1656184"/>
              <a:gd name="csY10" fmla="*/ 3312367 h 3312367"/>
              <a:gd name="csX11" fmla="*/ 0 w 1656184"/>
              <a:gd name="csY11" fmla="*/ 3312367 h 3312367"/>
              <a:gd name="csX12" fmla="*/ 0 w 1656184"/>
              <a:gd name="csY12" fmla="*/ 2755889 h 3312367"/>
              <a:gd name="csX13" fmla="*/ 0 w 1656184"/>
              <a:gd name="csY13" fmla="*/ 2225910 h 3312367"/>
              <a:gd name="csX14" fmla="*/ 0 w 1656184"/>
              <a:gd name="csY14" fmla="*/ 1695932 h 3312367"/>
              <a:gd name="csX15" fmla="*/ 0 w 1656184"/>
              <a:gd name="csY15" fmla="*/ 1139454 h 3312367"/>
              <a:gd name="csX16" fmla="*/ 0 w 1656184"/>
              <a:gd name="csY16" fmla="*/ 662473 h 33123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656184" h="3312367" extrusionOk="0">
                <a:moveTo>
                  <a:pt x="0" y="662473"/>
                </a:moveTo>
                <a:cubicBezTo>
                  <a:pt x="201957" y="520327"/>
                  <a:pt x="402859" y="540697"/>
                  <a:pt x="535499" y="448273"/>
                </a:cubicBezTo>
                <a:cubicBezTo>
                  <a:pt x="668139" y="355849"/>
                  <a:pt x="840477" y="385189"/>
                  <a:pt x="1087561" y="227449"/>
                </a:cubicBezTo>
                <a:cubicBezTo>
                  <a:pt x="1334645" y="69709"/>
                  <a:pt x="1447378" y="136790"/>
                  <a:pt x="1656184" y="0"/>
                </a:cubicBezTo>
                <a:cubicBezTo>
                  <a:pt x="1700129" y="162267"/>
                  <a:pt x="1606134" y="324100"/>
                  <a:pt x="1656184" y="485814"/>
                </a:cubicBezTo>
                <a:cubicBezTo>
                  <a:pt x="1706234" y="647528"/>
                  <a:pt x="1649020" y="851661"/>
                  <a:pt x="1656184" y="1070999"/>
                </a:cubicBezTo>
                <a:cubicBezTo>
                  <a:pt x="1663348" y="1290337"/>
                  <a:pt x="1608646" y="1552851"/>
                  <a:pt x="1656184" y="1689307"/>
                </a:cubicBezTo>
                <a:cubicBezTo>
                  <a:pt x="1703722" y="1825763"/>
                  <a:pt x="1610256" y="2163533"/>
                  <a:pt x="1656184" y="2307616"/>
                </a:cubicBezTo>
                <a:cubicBezTo>
                  <a:pt x="1702112" y="2451699"/>
                  <a:pt x="1596936" y="2905500"/>
                  <a:pt x="1656184" y="3312367"/>
                </a:cubicBezTo>
                <a:cubicBezTo>
                  <a:pt x="1400477" y="3368398"/>
                  <a:pt x="1229526" y="3270203"/>
                  <a:pt x="1087561" y="3312367"/>
                </a:cubicBezTo>
                <a:cubicBezTo>
                  <a:pt x="945596" y="3354531"/>
                  <a:pt x="698208" y="3270868"/>
                  <a:pt x="568623" y="3312367"/>
                </a:cubicBezTo>
                <a:cubicBezTo>
                  <a:pt x="439038" y="3353866"/>
                  <a:pt x="156334" y="3256888"/>
                  <a:pt x="0" y="3312367"/>
                </a:cubicBezTo>
                <a:cubicBezTo>
                  <a:pt x="-20012" y="3078749"/>
                  <a:pt x="45287" y="2989890"/>
                  <a:pt x="0" y="2755889"/>
                </a:cubicBezTo>
                <a:cubicBezTo>
                  <a:pt x="-45287" y="2521888"/>
                  <a:pt x="18497" y="2460248"/>
                  <a:pt x="0" y="2225910"/>
                </a:cubicBezTo>
                <a:cubicBezTo>
                  <a:pt x="-18497" y="1991572"/>
                  <a:pt x="38042" y="1829923"/>
                  <a:pt x="0" y="1695932"/>
                </a:cubicBezTo>
                <a:cubicBezTo>
                  <a:pt x="-38042" y="1561941"/>
                  <a:pt x="35191" y="1299947"/>
                  <a:pt x="0" y="1139454"/>
                </a:cubicBezTo>
                <a:cubicBezTo>
                  <a:pt x="-35191" y="978961"/>
                  <a:pt x="21635" y="873315"/>
                  <a:pt x="0" y="662473"/>
                </a:cubicBezTo>
                <a:close/>
              </a:path>
            </a:pathLst>
          </a:custGeom>
          <a:noFill/>
          <a:ln w="7620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094368188">
                  <a:prstGeom prst="flowChartManualInpu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流程圖: 人工輸入 6"/>
          <p:cNvSpPr/>
          <p:nvPr/>
        </p:nvSpPr>
        <p:spPr>
          <a:xfrm>
            <a:off x="1979712" y="5733256"/>
            <a:ext cx="1368152" cy="432048"/>
          </a:xfrm>
          <a:prstGeom prst="flowChartManualInpu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7CA68B2-318D-FA6F-75EB-EAC28E64ACED}"/>
              </a:ext>
            </a:extLst>
          </p:cNvPr>
          <p:cNvSpPr/>
          <p:nvPr/>
        </p:nvSpPr>
        <p:spPr>
          <a:xfrm>
            <a:off x="534050" y="7713"/>
            <a:ext cx="8075899" cy="110799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</a:t>
            </a:r>
            <a:r>
              <a:rPr lang="en-US" altLang="zh-TW" sz="6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mcyoms</a:t>
            </a:r>
            <a:r>
              <a:rPr lang="en-US" altLang="zh-TW" sz="54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.edu.hk</a:t>
            </a:r>
            <a:endParaRPr lang="zh-TW" altLang="en-US" sz="54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D059C73-DCF1-0A7E-5FC2-0123B476BF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</a:extLst>
          </a:blip>
          <a:srcRect l="41246" t="52736" r="1209"/>
          <a:stretch/>
        </p:blipFill>
        <p:spPr>
          <a:xfrm>
            <a:off x="3533875" y="4211114"/>
            <a:ext cx="5358605" cy="272180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6568A4C-CDF0-0279-F589-32E607A4DF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</a:extLst>
          </a:blip>
          <a:srcRect l="617" t="70144" r="79525" b="1394"/>
          <a:stretch/>
        </p:blipFill>
        <p:spPr>
          <a:xfrm>
            <a:off x="132143" y="4211115"/>
            <a:ext cx="1661558" cy="27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83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73;p6">
            <a:extLst>
              <a:ext uri="{FF2B5EF4-FFF2-40B4-BE49-F238E27FC236}">
                <a16:creationId xmlns:a16="http://schemas.microsoft.com/office/drawing/2014/main" id="{7F05C5B3-81CA-71C2-7A2F-95998D2B8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852738"/>
            <a:ext cx="7561263" cy="720725"/>
          </a:xfrm>
          <a:prstGeom prst="roundRect">
            <a:avLst>
              <a:gd name="adj" fmla="val 50000"/>
            </a:avLst>
          </a:prstGeom>
          <a:solidFill>
            <a:srgbClr val="ECF7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  <a:buFont typeface="Arial" panose="020B0604020202020204" pitchFamily="34" charset="0"/>
              <a:buNone/>
            </a:pPr>
            <a:endParaRPr lang="zh-HK" altLang="zh-HK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5" name="Google Shape;374;p6">
            <a:extLst>
              <a:ext uri="{FF2B5EF4-FFF2-40B4-BE49-F238E27FC236}">
                <a16:creationId xmlns:a16="http://schemas.microsoft.com/office/drawing/2014/main" id="{7136609F-60C7-A75C-CE89-26F387843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194300"/>
            <a:ext cx="3384550" cy="693738"/>
          </a:xfrm>
          <a:prstGeom prst="roundRect">
            <a:avLst>
              <a:gd name="adj" fmla="val 50000"/>
            </a:avLst>
          </a:prstGeom>
          <a:solidFill>
            <a:srgbClr val="ECF7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  <a:buFont typeface="Arial" panose="020B0604020202020204" pitchFamily="34" charset="0"/>
              <a:buNone/>
            </a:pPr>
            <a:endParaRPr lang="zh-HK" altLang="zh-HK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3316" name="Google Shape;375;p6">
            <a:extLst>
              <a:ext uri="{FF2B5EF4-FFF2-40B4-BE49-F238E27FC236}">
                <a16:creationId xmlns:a16="http://schemas.microsoft.com/office/drawing/2014/main" id="{4215994D-2A29-2A83-B33B-CA02BE947EBB}"/>
              </a:ext>
            </a:extLst>
          </p:cNvPr>
          <p:cNvGrpSpPr>
            <a:grpSpLocks/>
          </p:cNvGrpSpPr>
          <p:nvPr/>
        </p:nvGrpSpPr>
        <p:grpSpPr bwMode="auto">
          <a:xfrm>
            <a:off x="42863" y="1690688"/>
            <a:ext cx="8345487" cy="4027487"/>
            <a:chOff x="982377" y="2010419"/>
            <a:chExt cx="6613959" cy="3453263"/>
          </a:xfrm>
        </p:grpSpPr>
        <p:grpSp>
          <p:nvGrpSpPr>
            <p:cNvPr id="13328" name="Google Shape;376;p6">
              <a:extLst>
                <a:ext uri="{FF2B5EF4-FFF2-40B4-BE49-F238E27FC236}">
                  <a16:creationId xmlns:a16="http://schemas.microsoft.com/office/drawing/2014/main" id="{DE1F5BAF-59EB-FE71-BC9F-5ED7EC121F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1981" y="2010419"/>
              <a:ext cx="360040" cy="469283"/>
              <a:chOff x="827584" y="2239637"/>
              <a:chExt cx="360040" cy="469283"/>
            </a:xfrm>
          </p:grpSpPr>
          <p:sp>
            <p:nvSpPr>
              <p:cNvPr id="13334" name="Google Shape;377;p6">
                <a:extLst>
                  <a:ext uri="{FF2B5EF4-FFF2-40B4-BE49-F238E27FC236}">
                    <a16:creationId xmlns:a16="http://schemas.microsoft.com/office/drawing/2014/main" id="{24327593-A4E4-8A44-6A37-78C1813F5B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84" y="2420888"/>
                <a:ext cx="360040" cy="288032"/>
              </a:xfrm>
              <a:prstGeom prst="roundRect">
                <a:avLst>
                  <a:gd name="adj" fmla="val 11981"/>
                </a:avLst>
              </a:prstGeom>
              <a:solidFill>
                <a:srgbClr val="52B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  <a:buFont typeface="Arial" panose="020B0604020202020204" pitchFamily="34" charset="0"/>
                  <a:buNone/>
                </a:pPr>
                <a:endParaRPr lang="zh-HK" altLang="zh-HK" sz="1400">
                  <a:solidFill>
                    <a:srgbClr val="00A99D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Google Shape;378;p6">
                <a:extLst>
                  <a:ext uri="{FF2B5EF4-FFF2-40B4-BE49-F238E27FC236}">
                    <a16:creationId xmlns:a16="http://schemas.microsoft.com/office/drawing/2014/main" id="{6239ED77-1121-9444-F0AF-5DC8C51B3771}"/>
                  </a:ext>
                </a:extLst>
              </p:cNvPr>
              <p:cNvSpPr/>
              <p:nvPr/>
            </p:nvSpPr>
            <p:spPr>
              <a:xfrm rot="-8100000">
                <a:off x="885584" y="2289786"/>
                <a:ext cx="243648" cy="244076"/>
              </a:xfrm>
              <a:prstGeom prst="halfFrame">
                <a:avLst>
                  <a:gd name="adj1" fmla="val 9040"/>
                  <a:gd name="adj2" fmla="val 904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29" name="Google Shape;379;p6">
              <a:extLst>
                <a:ext uri="{FF2B5EF4-FFF2-40B4-BE49-F238E27FC236}">
                  <a16:creationId xmlns:a16="http://schemas.microsoft.com/office/drawing/2014/main" id="{E22D8AF5-782E-4CAD-0690-802DC44A9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912" y="2492896"/>
              <a:ext cx="1584176" cy="554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3600"/>
                <a:buFont typeface="Arial" panose="020B0604020202020204" pitchFamily="34" charset="0"/>
                <a:buNone/>
              </a:pPr>
              <a:r>
                <a:rPr lang="zh-TW" altLang="zh-HK" sz="3600" b="1">
                  <a:solidFill>
                    <a:srgbClr val="52BFC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電郵</a:t>
              </a:r>
              <a:endParaRPr lang="zh-HK" altLang="zh-HK" sz="3600">
                <a:solidFill>
                  <a:srgbClr val="52BFC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軟正黑體" panose="020B0604030504040204" pitchFamily="34" charset="-120"/>
              </a:endParaRPr>
            </a:p>
          </p:txBody>
        </p:sp>
        <p:sp>
          <p:nvSpPr>
            <p:cNvPr id="13330" name="Google Shape;380;p6">
              <a:extLst>
                <a:ext uri="{FF2B5EF4-FFF2-40B4-BE49-F238E27FC236}">
                  <a16:creationId xmlns:a16="http://schemas.microsoft.com/office/drawing/2014/main" id="{6FD75A17-D1FE-7258-F89B-C3E0083EE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7664" y="3006947"/>
              <a:ext cx="6048672" cy="60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4000"/>
                <a:buFont typeface="Arial" panose="020B0604020202020204" pitchFamily="34" charset="0"/>
                <a:buNone/>
              </a:pPr>
              <a:r>
                <a:rPr lang="zh-TW" altLang="zh-HK" sz="4000" b="1" dirty="0">
                  <a:solidFill>
                    <a:srgbClr val="365375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support@</a:t>
              </a:r>
              <a:r>
                <a:rPr lang="en-US" altLang="zh-TW" sz="4000" b="1" dirty="0" err="1">
                  <a:solidFill>
                    <a:srgbClr val="365375"/>
                  </a:solidFill>
                </a:rPr>
                <a:t>eClass</a:t>
              </a:r>
              <a:r>
                <a:rPr lang="zh-TW" altLang="zh-HK" sz="4000" b="1" dirty="0">
                  <a:solidFill>
                    <a:srgbClr val="365375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.</a:t>
              </a:r>
              <a:r>
                <a:rPr lang="en-US" altLang="zh-TW" sz="4000" b="1" dirty="0" err="1">
                  <a:solidFill>
                    <a:srgbClr val="365375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hk</a:t>
              </a:r>
              <a:endParaRPr lang="zh-HK" altLang="zh-HK" sz="4000" dirty="0">
                <a:solidFill>
                  <a:srgbClr val="365375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13331" name="Google Shape;381;p6">
              <a:extLst>
                <a:ext uri="{FF2B5EF4-FFF2-40B4-BE49-F238E27FC236}">
                  <a16:creationId xmlns:a16="http://schemas.microsoft.com/office/drawing/2014/main" id="{9E08020B-FCE7-5CEB-F3B3-1E8ED98A52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2377" y="4440143"/>
              <a:ext cx="3589623" cy="1023539"/>
              <a:chOff x="-1033847" y="3646314"/>
              <a:chExt cx="3589623" cy="1023539"/>
            </a:xfrm>
          </p:grpSpPr>
          <p:sp>
            <p:nvSpPr>
              <p:cNvPr id="13332" name="Google Shape;382;p6">
                <a:extLst>
                  <a:ext uri="{FF2B5EF4-FFF2-40B4-BE49-F238E27FC236}">
                    <a16:creationId xmlns:a16="http://schemas.microsoft.com/office/drawing/2014/main" id="{BD8893E5-DEA3-C763-8790-96A087969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44172" y="3646314"/>
                <a:ext cx="2341544" cy="5540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3600"/>
                  <a:buFont typeface="Arial" panose="020B0604020202020204" pitchFamily="34" charset="0"/>
                  <a:buNone/>
                </a:pPr>
                <a:r>
                  <a:rPr lang="en-US" altLang="zh-TW" sz="3600" b="1">
                    <a:solidFill>
                      <a:srgbClr val="52BFC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Whatsapp</a:t>
                </a:r>
                <a:endParaRPr lang="zh-HK" altLang="zh-HK" sz="3600" b="1">
                  <a:solidFill>
                    <a:srgbClr val="52BFC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endParaRPr>
              </a:p>
            </p:txBody>
          </p:sp>
          <p:sp>
            <p:nvSpPr>
              <p:cNvPr id="13333" name="Google Shape;383;p6">
                <a:extLst>
                  <a:ext uri="{FF2B5EF4-FFF2-40B4-BE49-F238E27FC236}">
                    <a16:creationId xmlns:a16="http://schemas.microsoft.com/office/drawing/2014/main" id="{B93E39FD-DDA7-753B-34F1-6A63E118B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033847" y="4273756"/>
                <a:ext cx="3589428" cy="39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3600"/>
                </a:pPr>
                <a:r>
                  <a:rPr lang="en-US" altLang="zh-TW" sz="2400" b="1">
                    <a:solidFill>
                      <a:srgbClr val="365375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rPr>
                  <a:t>wa.me/85239133122</a:t>
                </a:r>
                <a:endParaRPr lang="zh-HK" altLang="zh-HK" sz="1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3317" name="Google Shape;384;p6">
            <a:extLst>
              <a:ext uri="{FF2B5EF4-FFF2-40B4-BE49-F238E27FC236}">
                <a16:creationId xmlns:a16="http://schemas.microsoft.com/office/drawing/2014/main" id="{280904D9-183E-2F1C-4AEA-7471624E7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04813"/>
            <a:ext cx="7632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FFFFFF"/>
              </a:buClr>
              <a:buSzPts val="4400"/>
              <a:buFont typeface="Arial" panose="020B0604020202020204" pitchFamily="34" charset="0"/>
              <a:buNone/>
            </a:pPr>
            <a:r>
              <a:rPr lang="zh-TW" altLang="zh-HK" sz="44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軟正黑體" panose="020B0604030504040204" pitchFamily="34" charset="-120"/>
              </a:rPr>
              <a:t>客戶支援</a:t>
            </a:r>
            <a:endParaRPr lang="zh-HK" altLang="zh-HK" sz="44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</p:txBody>
      </p:sp>
      <p:sp>
        <p:nvSpPr>
          <p:cNvPr id="13318" name="Google Shape;391;p6">
            <a:extLst>
              <a:ext uri="{FF2B5EF4-FFF2-40B4-BE49-F238E27FC236}">
                <a16:creationId xmlns:a16="http://schemas.microsoft.com/office/drawing/2014/main" id="{A4FDF005-EB05-F0E8-DDFC-0DBD0402B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5141913"/>
            <a:ext cx="2736850" cy="692150"/>
          </a:xfrm>
          <a:prstGeom prst="roundRect">
            <a:avLst>
              <a:gd name="adj" fmla="val 50000"/>
            </a:avLst>
          </a:prstGeom>
          <a:solidFill>
            <a:srgbClr val="ECF7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  <a:buFont typeface="Arial" panose="020B0604020202020204" pitchFamily="34" charset="0"/>
              <a:buNone/>
            </a:pPr>
            <a:endParaRPr lang="zh-HK" altLang="zh-HK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9" name="Google Shape;392;p6">
            <a:extLst>
              <a:ext uri="{FF2B5EF4-FFF2-40B4-BE49-F238E27FC236}">
                <a16:creationId xmlns:a16="http://schemas.microsoft.com/office/drawing/2014/main" id="{A1F46F93-488B-557D-908A-BFF710776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2188" y="4321175"/>
            <a:ext cx="29559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  <a:buClr>
                <a:srgbClr val="000000"/>
              </a:buClr>
              <a:buSzPts val="3600"/>
              <a:buFont typeface="Arial" panose="020B0604020202020204" pitchFamily="34" charset="0"/>
              <a:buNone/>
            </a:pPr>
            <a:r>
              <a:rPr lang="zh-TW" altLang="en-US" sz="36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軟正黑體" panose="020B0604030504040204" pitchFamily="34" charset="-120"/>
              </a:rPr>
              <a:t>支援</a:t>
            </a:r>
            <a:r>
              <a:rPr lang="zh-TW" altLang="zh-HK" sz="36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軟正黑體" panose="020B0604030504040204" pitchFamily="34" charset="-120"/>
              </a:rPr>
              <a:t>專線</a:t>
            </a:r>
            <a:endParaRPr lang="zh-HK" altLang="zh-HK" sz="3600" b="1">
              <a:solidFill>
                <a:srgbClr val="365375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3320" name="Google Shape;393;p6">
            <a:extLst>
              <a:ext uri="{FF2B5EF4-FFF2-40B4-BE49-F238E27FC236}">
                <a16:creationId xmlns:a16="http://schemas.microsoft.com/office/drawing/2014/main" id="{37C52B87-912F-FDF3-1AB6-2544AABF96B4}"/>
              </a:ext>
            </a:extLst>
          </p:cNvPr>
          <p:cNvGrpSpPr>
            <a:grpSpLocks/>
          </p:cNvGrpSpPr>
          <p:nvPr/>
        </p:nvGrpSpPr>
        <p:grpSpPr bwMode="auto">
          <a:xfrm>
            <a:off x="6010275" y="4054475"/>
            <a:ext cx="473075" cy="469900"/>
            <a:chOff x="4335455" y="4101278"/>
            <a:chExt cx="473089" cy="469818"/>
          </a:xfrm>
        </p:grpSpPr>
        <p:sp>
          <p:nvSpPr>
            <p:cNvPr id="13324" name="Google Shape;394;p6">
              <a:extLst>
                <a:ext uri="{FF2B5EF4-FFF2-40B4-BE49-F238E27FC236}">
                  <a16:creationId xmlns:a16="http://schemas.microsoft.com/office/drawing/2014/main" id="{A1CD86D5-251E-085E-515C-E2632CFC4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55" y="4101278"/>
              <a:ext cx="473089" cy="312399"/>
            </a:xfrm>
            <a:prstGeom prst="roundRect">
              <a:avLst>
                <a:gd name="adj" fmla="val 27741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  <a:buFont typeface="Arial" panose="020B0604020202020204" pitchFamily="34" charset="0"/>
                <a:buNone/>
              </a:pPr>
              <a:endParaRPr lang="zh-HK" altLang="zh-HK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325" name="Google Shape;395;p6">
              <a:extLst>
                <a:ext uri="{FF2B5EF4-FFF2-40B4-BE49-F238E27FC236}">
                  <a16:creationId xmlns:a16="http://schemas.microsoft.com/office/drawing/2014/main" id="{32B57286-E7DD-45CF-8C1D-CB87AFBD7E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258292">
              <a:off x="4398659" y="4271359"/>
              <a:ext cx="286793" cy="249920"/>
            </a:xfrm>
            <a:prstGeom prst="triangle">
              <a:avLst>
                <a:gd name="adj" fmla="val 53634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  <a:buFont typeface="Arial" panose="020B0604020202020204" pitchFamily="34" charset="0"/>
                <a:buNone/>
              </a:pPr>
              <a:endParaRPr lang="zh-HK" altLang="zh-HK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13326" name="Google Shape;396;p6">
              <a:extLst>
                <a:ext uri="{FF2B5EF4-FFF2-40B4-BE49-F238E27FC236}">
                  <a16:creationId xmlns:a16="http://schemas.microsoft.com/office/drawing/2014/main" id="{01E79DC0-94A6-7198-E825-1CB155C5AF1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27315" y="4206278"/>
              <a:ext cx="289543" cy="0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7" name="Google Shape;397;p6">
              <a:extLst>
                <a:ext uri="{FF2B5EF4-FFF2-40B4-BE49-F238E27FC236}">
                  <a16:creationId xmlns:a16="http://schemas.microsoft.com/office/drawing/2014/main" id="{18AAE0BB-B311-0047-5A65-A955D5B077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27315" y="4311278"/>
              <a:ext cx="178574" cy="0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321" name="Google Shape;398;p6">
            <a:extLst>
              <a:ext uri="{FF2B5EF4-FFF2-40B4-BE49-F238E27FC236}">
                <a16:creationId xmlns:a16="http://schemas.microsoft.com/office/drawing/2014/main" id="{FF40EC51-5782-7C21-4E88-61D981301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7450" y="5172075"/>
            <a:ext cx="25923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3600"/>
              <a:buFont typeface="Arial" panose="020B0604020202020204" pitchFamily="34" charset="0"/>
              <a:buNone/>
            </a:pPr>
            <a:r>
              <a:rPr lang="zh-TW" altLang="zh-HK" sz="3600" b="1">
                <a:solidFill>
                  <a:srgbClr val="365375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3913 31</a:t>
            </a:r>
            <a:r>
              <a:rPr lang="en-US" altLang="zh-TW" sz="3600" b="1">
                <a:solidFill>
                  <a:srgbClr val="365375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22</a:t>
            </a:r>
            <a:endParaRPr lang="zh-HK" altLang="zh-HK" sz="3600" b="1">
              <a:solidFill>
                <a:srgbClr val="365375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322" name="圖片 1">
            <a:extLst>
              <a:ext uri="{FF2B5EF4-FFF2-40B4-BE49-F238E27FC236}">
                <a16:creationId xmlns:a16="http://schemas.microsoft.com/office/drawing/2014/main" id="{E2716565-D8B3-E308-F97A-834070F9F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3703638"/>
            <a:ext cx="871538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2" descr="D:\Work\Powerpoint\Powerpoint_template\output\2020_9_21\images\eClassLogo_ling.png">
            <a:extLst>
              <a:ext uri="{FF2B5EF4-FFF2-40B4-BE49-F238E27FC236}">
                <a16:creationId xmlns:a16="http://schemas.microsoft.com/office/drawing/2014/main" id="{08BAB7C0-A3D6-2FC5-647A-E14BA7083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188913"/>
            <a:ext cx="903288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4A1D26D-D964-5E44-141C-A3B312A6AC1A}"/>
              </a:ext>
            </a:extLst>
          </p:cNvPr>
          <p:cNvSpPr txBox="1"/>
          <p:nvPr/>
        </p:nvSpPr>
        <p:spPr>
          <a:xfrm>
            <a:off x="967236" y="468518"/>
            <a:ext cx="7200726" cy="1200329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3600" kern="100" dirty="0" err="1">
                <a:cs typeface="Times New Roman" panose="02020603050405020304" pitchFamily="18" charset="0"/>
              </a:rPr>
              <a:t>eClass</a:t>
            </a:r>
            <a:r>
              <a:rPr lang="zh-TW" altLang="zh-HK" sz="3600" kern="100" dirty="0">
                <a:cs typeface="Times New Roman" panose="02020603050405020304" pitchFamily="18" charset="0"/>
              </a:rPr>
              <a:t>家長戶口</a:t>
            </a:r>
            <a:r>
              <a:rPr lang="zh-TW" altLang="en-US" sz="3600" kern="100" dirty="0">
                <a:cs typeface="Times New Roman" panose="02020603050405020304" pitchFamily="18" charset="0"/>
              </a:rPr>
              <a:t>使用</a:t>
            </a:r>
            <a:r>
              <a:rPr lang="zh-TW" altLang="zh-HK" sz="3600" kern="100" dirty="0">
                <a:cs typeface="Times New Roman" panose="02020603050405020304" pitchFamily="18" charset="0"/>
              </a:rPr>
              <a:t>備忘</a:t>
            </a:r>
            <a:br>
              <a:rPr lang="en-US" altLang="zh-HK" sz="3600" kern="100" dirty="0">
                <a:cs typeface="Times New Roman" panose="02020603050405020304" pitchFamily="18" charset="0"/>
              </a:rPr>
            </a:br>
            <a:r>
              <a:rPr lang="en-US" altLang="zh-HK" sz="3600" kern="100" dirty="0">
                <a:cs typeface="Calibri" panose="020F0502020204030204" pitchFamily="34" charset="0"/>
              </a:rPr>
              <a:t>[</a:t>
            </a:r>
            <a:r>
              <a:rPr lang="zh-TW" altLang="en-US" sz="3600" kern="100" dirty="0">
                <a:cs typeface="Calibri" panose="020F0502020204030204" pitchFamily="34" charset="0"/>
              </a:rPr>
              <a:t>支援</a:t>
            </a:r>
            <a:r>
              <a:rPr lang="en-US" altLang="zh-HK" sz="3600" kern="100" dirty="0">
                <a:cs typeface="Calibri" panose="020F0502020204030204" pitchFamily="34" charset="0"/>
              </a:rPr>
              <a:t>]</a:t>
            </a:r>
            <a:endParaRPr lang="zh-TW" altLang="zh-HK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8" name="Picture 2" descr="Z:\Training\Document &amp; Stuff\Signage &amp; logo\Individual_modules_icon\eClass Parent App\APP_LOGO\parent_app_icon_512.png">
            <a:extLst>
              <a:ext uri="{FF2B5EF4-FFF2-40B4-BE49-F238E27FC236}">
                <a16:creationId xmlns:a16="http://schemas.microsoft.com/office/drawing/2014/main" id="{49D5BF6A-B532-A707-F807-2383A7BF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0845" y="313735"/>
            <a:ext cx="706586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1E28-6897-3C0F-EFE0-686692D1D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7DC3895-F1A4-F481-F71F-6D9BAEEC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50965"/>
            <a:ext cx="9144000" cy="5565913"/>
          </a:xfrm>
          <a:prstGeom prst="rect">
            <a:avLst/>
          </a:prstGeom>
        </p:spPr>
      </p:pic>
      <p:sp>
        <p:nvSpPr>
          <p:cNvPr id="6" name="流程圖: 人工輸入 5">
            <a:extLst>
              <a:ext uri="{FF2B5EF4-FFF2-40B4-BE49-F238E27FC236}">
                <a16:creationId xmlns:a16="http://schemas.microsoft.com/office/drawing/2014/main" id="{6BEBBC6C-9427-820F-16C0-54A4B90EC718}"/>
              </a:ext>
            </a:extLst>
          </p:cNvPr>
          <p:cNvSpPr/>
          <p:nvPr/>
        </p:nvSpPr>
        <p:spPr>
          <a:xfrm>
            <a:off x="1835696" y="2852936"/>
            <a:ext cx="1656184" cy="3312367"/>
          </a:xfrm>
          <a:custGeom>
            <a:avLst/>
            <a:gdLst>
              <a:gd name="csX0" fmla="*/ 0 w 1656184"/>
              <a:gd name="csY0" fmla="*/ 662473 h 3312367"/>
              <a:gd name="csX1" fmla="*/ 535499 w 1656184"/>
              <a:gd name="csY1" fmla="*/ 448273 h 3312367"/>
              <a:gd name="csX2" fmla="*/ 1087561 w 1656184"/>
              <a:gd name="csY2" fmla="*/ 227449 h 3312367"/>
              <a:gd name="csX3" fmla="*/ 1656184 w 1656184"/>
              <a:gd name="csY3" fmla="*/ 0 h 3312367"/>
              <a:gd name="csX4" fmla="*/ 1656184 w 1656184"/>
              <a:gd name="csY4" fmla="*/ 485814 h 3312367"/>
              <a:gd name="csX5" fmla="*/ 1656184 w 1656184"/>
              <a:gd name="csY5" fmla="*/ 1070999 h 3312367"/>
              <a:gd name="csX6" fmla="*/ 1656184 w 1656184"/>
              <a:gd name="csY6" fmla="*/ 1689307 h 3312367"/>
              <a:gd name="csX7" fmla="*/ 1656184 w 1656184"/>
              <a:gd name="csY7" fmla="*/ 2307616 h 3312367"/>
              <a:gd name="csX8" fmla="*/ 1656184 w 1656184"/>
              <a:gd name="csY8" fmla="*/ 3312367 h 3312367"/>
              <a:gd name="csX9" fmla="*/ 1087561 w 1656184"/>
              <a:gd name="csY9" fmla="*/ 3312367 h 3312367"/>
              <a:gd name="csX10" fmla="*/ 568623 w 1656184"/>
              <a:gd name="csY10" fmla="*/ 3312367 h 3312367"/>
              <a:gd name="csX11" fmla="*/ 0 w 1656184"/>
              <a:gd name="csY11" fmla="*/ 3312367 h 3312367"/>
              <a:gd name="csX12" fmla="*/ 0 w 1656184"/>
              <a:gd name="csY12" fmla="*/ 2755889 h 3312367"/>
              <a:gd name="csX13" fmla="*/ 0 w 1656184"/>
              <a:gd name="csY13" fmla="*/ 2225910 h 3312367"/>
              <a:gd name="csX14" fmla="*/ 0 w 1656184"/>
              <a:gd name="csY14" fmla="*/ 1695932 h 3312367"/>
              <a:gd name="csX15" fmla="*/ 0 w 1656184"/>
              <a:gd name="csY15" fmla="*/ 1139454 h 3312367"/>
              <a:gd name="csX16" fmla="*/ 0 w 1656184"/>
              <a:gd name="csY16" fmla="*/ 662473 h 33123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656184" h="3312367" extrusionOk="0">
                <a:moveTo>
                  <a:pt x="0" y="662473"/>
                </a:moveTo>
                <a:cubicBezTo>
                  <a:pt x="201957" y="520327"/>
                  <a:pt x="402859" y="540697"/>
                  <a:pt x="535499" y="448273"/>
                </a:cubicBezTo>
                <a:cubicBezTo>
                  <a:pt x="668139" y="355849"/>
                  <a:pt x="840477" y="385189"/>
                  <a:pt x="1087561" y="227449"/>
                </a:cubicBezTo>
                <a:cubicBezTo>
                  <a:pt x="1334645" y="69709"/>
                  <a:pt x="1447378" y="136790"/>
                  <a:pt x="1656184" y="0"/>
                </a:cubicBezTo>
                <a:cubicBezTo>
                  <a:pt x="1700129" y="162267"/>
                  <a:pt x="1606134" y="324100"/>
                  <a:pt x="1656184" y="485814"/>
                </a:cubicBezTo>
                <a:cubicBezTo>
                  <a:pt x="1706234" y="647528"/>
                  <a:pt x="1649020" y="851661"/>
                  <a:pt x="1656184" y="1070999"/>
                </a:cubicBezTo>
                <a:cubicBezTo>
                  <a:pt x="1663348" y="1290337"/>
                  <a:pt x="1608646" y="1552851"/>
                  <a:pt x="1656184" y="1689307"/>
                </a:cubicBezTo>
                <a:cubicBezTo>
                  <a:pt x="1703722" y="1825763"/>
                  <a:pt x="1610256" y="2163533"/>
                  <a:pt x="1656184" y="2307616"/>
                </a:cubicBezTo>
                <a:cubicBezTo>
                  <a:pt x="1702112" y="2451699"/>
                  <a:pt x="1596936" y="2905500"/>
                  <a:pt x="1656184" y="3312367"/>
                </a:cubicBezTo>
                <a:cubicBezTo>
                  <a:pt x="1400477" y="3368398"/>
                  <a:pt x="1229526" y="3270203"/>
                  <a:pt x="1087561" y="3312367"/>
                </a:cubicBezTo>
                <a:cubicBezTo>
                  <a:pt x="945596" y="3354531"/>
                  <a:pt x="698208" y="3270868"/>
                  <a:pt x="568623" y="3312367"/>
                </a:cubicBezTo>
                <a:cubicBezTo>
                  <a:pt x="439038" y="3353866"/>
                  <a:pt x="156334" y="3256888"/>
                  <a:pt x="0" y="3312367"/>
                </a:cubicBezTo>
                <a:cubicBezTo>
                  <a:pt x="-20012" y="3078749"/>
                  <a:pt x="45287" y="2989890"/>
                  <a:pt x="0" y="2755889"/>
                </a:cubicBezTo>
                <a:cubicBezTo>
                  <a:pt x="-45287" y="2521888"/>
                  <a:pt x="18497" y="2460248"/>
                  <a:pt x="0" y="2225910"/>
                </a:cubicBezTo>
                <a:cubicBezTo>
                  <a:pt x="-18497" y="1991572"/>
                  <a:pt x="38042" y="1829923"/>
                  <a:pt x="0" y="1695932"/>
                </a:cubicBezTo>
                <a:cubicBezTo>
                  <a:pt x="-38042" y="1561941"/>
                  <a:pt x="35191" y="1299947"/>
                  <a:pt x="0" y="1139454"/>
                </a:cubicBezTo>
                <a:cubicBezTo>
                  <a:pt x="-35191" y="978961"/>
                  <a:pt x="21635" y="873315"/>
                  <a:pt x="0" y="662473"/>
                </a:cubicBezTo>
                <a:close/>
              </a:path>
            </a:pathLst>
          </a:custGeom>
          <a:noFill/>
          <a:ln w="7620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094368188">
                  <a:prstGeom prst="flowChartManualInpu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流程圖: 人工輸入 6">
            <a:extLst>
              <a:ext uri="{FF2B5EF4-FFF2-40B4-BE49-F238E27FC236}">
                <a16:creationId xmlns:a16="http://schemas.microsoft.com/office/drawing/2014/main" id="{E932D355-E84B-3C93-D0A4-8AD59D4887EE}"/>
              </a:ext>
            </a:extLst>
          </p:cNvPr>
          <p:cNvSpPr/>
          <p:nvPr/>
        </p:nvSpPr>
        <p:spPr>
          <a:xfrm>
            <a:off x="1979712" y="5733256"/>
            <a:ext cx="1368152" cy="432048"/>
          </a:xfrm>
          <a:prstGeom prst="flowChartManualInpu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B453D79-7252-EC71-AD37-38B071FED441}"/>
              </a:ext>
            </a:extLst>
          </p:cNvPr>
          <p:cNvSpPr/>
          <p:nvPr/>
        </p:nvSpPr>
        <p:spPr>
          <a:xfrm>
            <a:off x="534050" y="7713"/>
            <a:ext cx="8075899" cy="110799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</a:t>
            </a:r>
            <a:r>
              <a:rPr lang="en-US" altLang="zh-TW" sz="6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mcyoms</a:t>
            </a:r>
            <a:r>
              <a:rPr lang="en-US" altLang="zh-TW" sz="54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.edu.hk</a:t>
            </a:r>
            <a:endParaRPr lang="zh-TW" altLang="en-US" sz="54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5A87BDF-4211-CB48-D3BE-0E9230D5EA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41246" t="52736" r="1209"/>
          <a:stretch/>
        </p:blipFill>
        <p:spPr>
          <a:xfrm>
            <a:off x="3523819" y="4062466"/>
            <a:ext cx="5358605" cy="272180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AC4421D-ED36-0F69-80A2-2E553F3EB7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</a:extLst>
          </a:blip>
          <a:srcRect l="617" t="70144" r="79525" b="1394"/>
          <a:stretch/>
        </p:blipFill>
        <p:spPr>
          <a:xfrm>
            <a:off x="132143" y="4211115"/>
            <a:ext cx="1661558" cy="279184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789F438-D998-9CA8-8C5C-6C75202F1F7F}"/>
              </a:ext>
            </a:extLst>
          </p:cNvPr>
          <p:cNvSpPr/>
          <p:nvPr/>
        </p:nvSpPr>
        <p:spPr>
          <a:xfrm>
            <a:off x="3739842" y="5415578"/>
            <a:ext cx="4926557" cy="92333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謝</a:t>
            </a:r>
            <a:r>
              <a:rPr lang="zh-TW" altLang="en-US" sz="5400" b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謝大家</a:t>
            </a:r>
            <a:endParaRPr lang="zh-TW" altLang="en-US" sz="54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32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144D5-90A3-F818-1541-330083EA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SmartArt 版面配置區 2">
            <a:extLst>
              <a:ext uri="{FF2B5EF4-FFF2-40B4-BE49-F238E27FC236}">
                <a16:creationId xmlns:a16="http://schemas.microsoft.com/office/drawing/2014/main" id="{75C7F07A-3F04-652D-2E02-694A0187599B}"/>
              </a:ext>
            </a:extLst>
          </p:cNvPr>
          <p:cNvSpPr>
            <a:spLocks noGrp="1"/>
          </p:cNvSpPr>
          <p:nvPr>
            <p:ph type="dgm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551DA2A-7BF3-8ACE-2A75-2F27EE908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14216"/>
            <a:ext cx="8035935" cy="58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2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1"/>
          <p:cNvSpPr>
            <a:spLocks noChangeArrowheads="1"/>
          </p:cNvSpPr>
          <p:nvPr/>
        </p:nvSpPr>
        <p:spPr bwMode="auto">
          <a:xfrm>
            <a:off x="1354931" y="4818013"/>
            <a:ext cx="6527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zh-TW" sz="3600">
                <a:latin typeface="微軟正黑體" pitchFamily="34" charset="-120"/>
                <a:ea typeface="微軟正黑體" pitchFamily="34" charset="-120"/>
              </a:rPr>
              <a:t>eClass Parent App</a:t>
            </a:r>
          </a:p>
          <a:p>
            <a:pPr algn="ctr" eaLnBrk="0" hangingPunct="0"/>
            <a:r>
              <a:rPr lang="zh-TW" altLang="en-US" sz="3600">
                <a:latin typeface="微軟正黑體" pitchFamily="34" charset="-120"/>
                <a:ea typeface="微軟正黑體" pitchFamily="34" charset="-120"/>
              </a:rPr>
              <a:t>手機應用程式</a:t>
            </a:r>
            <a:endParaRPr lang="en-US" altLang="zh-TW" sz="3600">
              <a:latin typeface="微軟正黑體" pitchFamily="34" charset="-120"/>
              <a:ea typeface="微軟正黑體" pitchFamily="34" charset="-120"/>
            </a:endParaRPr>
          </a:p>
          <a:p>
            <a:pPr algn="ctr" eaLnBrk="0" hangingPunct="0"/>
            <a:r>
              <a:rPr lang="zh-TW" altLang="en-US" sz="3600">
                <a:latin typeface="微軟正黑體" pitchFamily="34" charset="-120"/>
                <a:ea typeface="微軟正黑體" pitchFamily="34" charset="-120"/>
              </a:rPr>
              <a:t>家長使用手冊</a:t>
            </a:r>
          </a:p>
        </p:txBody>
      </p:sp>
      <p:pic>
        <p:nvPicPr>
          <p:cNvPr id="3077" name="Picture 7" descr="Z:\Training\Document &amp; Stuff\Signage &amp; logo\Individual_modules_icon\eClass Parent App\APP_LOGO\parent_app_icon_5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8184" y="2924944"/>
            <a:ext cx="1967632" cy="196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DC3D5E1-1039-0227-E6B7-9D7C767009CF}"/>
              </a:ext>
            </a:extLst>
          </p:cNvPr>
          <p:cNvSpPr txBox="1"/>
          <p:nvPr/>
        </p:nvSpPr>
        <p:spPr>
          <a:xfrm>
            <a:off x="683568" y="116632"/>
            <a:ext cx="73448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家長戶口登入備忘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7F81B3D-2907-DEB3-734C-A98638797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016" y="936525"/>
            <a:ext cx="8397968" cy="1722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BC48C04-CE80-E6D1-35C9-182ACDBF14B0}"/>
              </a:ext>
            </a:extLst>
          </p:cNvPr>
          <p:cNvSpPr txBox="1"/>
          <p:nvPr/>
        </p:nvSpPr>
        <p:spPr>
          <a:xfrm>
            <a:off x="755576" y="476672"/>
            <a:ext cx="73448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家長戶口登入備忘</a:t>
            </a:r>
            <a:br>
              <a:rPr lang="en-US" altLang="zh-TW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安裝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39AC96B-DE00-5B26-D235-7D6979265C0B}"/>
              </a:ext>
            </a:extLst>
          </p:cNvPr>
          <p:cNvSpPr txBox="1"/>
          <p:nvPr/>
        </p:nvSpPr>
        <p:spPr>
          <a:xfrm>
            <a:off x="4860032" y="5949280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(5</a:t>
            </a:r>
            <a:r>
              <a:rPr lang="zh-TW" altLang="en-US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部智能裝置</a:t>
            </a:r>
            <a:r>
              <a:rPr lang="en-US" altLang="zh-TW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  <a:endParaRPr lang="zh-HK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A0A400D-56D3-EF96-D114-AF4CBF045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81" y="1923222"/>
            <a:ext cx="8579238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274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A70C6F8-41DE-A273-7A57-2DEE2BC495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25"/>
          <a:stretch>
            <a:fillRect/>
          </a:stretch>
        </p:blipFill>
        <p:spPr>
          <a:xfrm>
            <a:off x="264735" y="1570132"/>
            <a:ext cx="8614530" cy="499880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330A8F8-CF3C-D847-E860-D0FA0F75FE7F}"/>
              </a:ext>
            </a:extLst>
          </p:cNvPr>
          <p:cNvSpPr txBox="1"/>
          <p:nvPr/>
        </p:nvSpPr>
        <p:spPr>
          <a:xfrm>
            <a:off x="3419872" y="4797152"/>
            <a:ext cx="43204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例</a:t>
            </a:r>
            <a:endParaRPr lang="zh-HK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FDEF0D3-DE92-130D-6195-6FA2A77AF39B}"/>
              </a:ext>
            </a:extLst>
          </p:cNvPr>
          <p:cNvSpPr txBox="1"/>
          <p:nvPr/>
        </p:nvSpPr>
        <p:spPr>
          <a:xfrm>
            <a:off x="827584" y="116632"/>
            <a:ext cx="73448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家長戶口登入備忘</a:t>
            </a:r>
            <a:endParaRPr lang="en-US" altLang="zh-TW" sz="4400" kern="100" dirty="0">
              <a:cs typeface="Times New Roman" panose="02020603050405020304" pitchFamily="18" charset="0"/>
            </a:endParaRPr>
          </a:p>
          <a:p>
            <a:pPr marL="97790" indent="-98425" algn="ctr">
              <a:lnSpc>
                <a:spcPct val="100000"/>
              </a:lnSpc>
              <a:buNone/>
            </a:pPr>
            <a:r>
              <a:rPr lang="zh-TW" altLang="en-US" sz="44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家長登入資料</a:t>
            </a:r>
            <a:r>
              <a:rPr lang="en-US" altLang="zh-TW" sz="44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en-US" sz="44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帳名稱及密碼</a:t>
            </a:r>
            <a:r>
              <a:rPr lang="en-US" altLang="zh-TW" sz="44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12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矩形 3"/>
          <p:cNvSpPr>
            <a:spLocks noChangeArrowheads="1"/>
          </p:cNvSpPr>
          <p:nvPr/>
        </p:nvSpPr>
        <p:spPr bwMode="auto">
          <a:xfrm>
            <a:off x="395288" y="1628775"/>
            <a:ext cx="8215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ea typeface="微軟正黑體" pitchFamily="34" charset="-120"/>
              </a:rPr>
              <a:t>家長手機登入</a:t>
            </a:r>
            <a:endParaRPr lang="zh-TW" altLang="en-US" sz="2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29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31859C"/>
                </a:solidFill>
                <a:latin typeface="微軟正黑體" pitchFamily="34" charset="-120"/>
                <a:ea typeface="微軟正黑體" pitchFamily="34" charset="-120"/>
              </a:rPr>
              <a:t>安裝部份 </a:t>
            </a:r>
            <a:r>
              <a:rPr lang="en-US" altLang="zh-TW" sz="3200" b="1" dirty="0">
                <a:solidFill>
                  <a:srgbClr val="31859C"/>
                </a:solidFill>
                <a:latin typeface="微軟正黑體" pitchFamily="34" charset="-120"/>
                <a:ea typeface="微軟正黑體" pitchFamily="34" charset="-120"/>
              </a:rPr>
              <a:t>(Android / iOS / HUAWEI)</a:t>
            </a:r>
            <a:endParaRPr lang="zh-TW" altLang="en-US" sz="3200" b="1" dirty="0">
              <a:solidFill>
                <a:srgbClr val="31859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zh-TW" altLang="zh-TW"/>
          </a:p>
        </p:txBody>
      </p:sp>
      <p:grpSp>
        <p:nvGrpSpPr>
          <p:cNvPr id="12294" name="群組 20"/>
          <p:cNvGrpSpPr>
            <a:grpSpLocks/>
          </p:cNvGrpSpPr>
          <p:nvPr/>
        </p:nvGrpSpPr>
        <p:grpSpPr bwMode="auto">
          <a:xfrm>
            <a:off x="5292722" y="3143449"/>
            <a:ext cx="3396604" cy="1866701"/>
            <a:chOff x="4907653" y="3231836"/>
            <a:chExt cx="2424117" cy="1867587"/>
          </a:xfrm>
        </p:grpSpPr>
        <p:sp>
          <p:nvSpPr>
            <p:cNvPr id="12299" name="Text Box 7"/>
            <p:cNvSpPr txBox="1">
              <a:spLocks noChangeArrowheads="1"/>
            </p:cNvSpPr>
            <p:nvPr/>
          </p:nvSpPr>
          <p:spPr bwMode="auto">
            <a:xfrm>
              <a:off x="5473012" y="3231836"/>
              <a:ext cx="1593730" cy="374261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sz="1600" b="0" dirty="0">
                  <a:latin typeface="微軟正黑體" pitchFamily="34" charset="-120"/>
                  <a:ea typeface="微軟正黑體" pitchFamily="34" charset="-120"/>
                </a:rPr>
                <a:t>輸入學校名稱</a:t>
              </a:r>
              <a:endParaRPr lang="zh-TW" altLang="en-US" sz="16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301" name="Line 10"/>
            <p:cNvSpPr>
              <a:spLocks noChangeShapeType="1"/>
            </p:cNvSpPr>
            <p:nvPr/>
          </p:nvSpPr>
          <p:spPr bwMode="auto">
            <a:xfrm flipH="1" flipV="1">
              <a:off x="4945585" y="3878126"/>
              <a:ext cx="75259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303" name="Line 12"/>
            <p:cNvSpPr>
              <a:spLocks noChangeShapeType="1"/>
            </p:cNvSpPr>
            <p:nvPr/>
          </p:nvSpPr>
          <p:spPr bwMode="auto">
            <a:xfrm flipH="1" flipV="1">
              <a:off x="4919539" y="4309732"/>
              <a:ext cx="791907" cy="4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304" name="Text Box 13"/>
            <p:cNvSpPr txBox="1">
              <a:spLocks noChangeArrowheads="1"/>
            </p:cNvSpPr>
            <p:nvPr/>
          </p:nvSpPr>
          <p:spPr bwMode="auto">
            <a:xfrm>
              <a:off x="5688671" y="4742232"/>
              <a:ext cx="1643099" cy="357191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TW" altLang="en-US" sz="1600" b="0">
                  <a:latin typeface="微軟正黑體" pitchFamily="34" charset="-120"/>
                  <a:ea typeface="微軟正黑體" pitchFamily="34" charset="-120"/>
                </a:rPr>
                <a:t>按 </a:t>
              </a:r>
              <a:r>
                <a:rPr lang="en-US" altLang="zh-TW" sz="1600" b="0">
                  <a:latin typeface="微軟正黑體" pitchFamily="34" charset="-120"/>
                  <a:ea typeface="微軟正黑體" pitchFamily="34" charset="-120"/>
                </a:rPr>
                <a:t>[</a:t>
              </a:r>
              <a:r>
                <a:rPr lang="zh-TW" altLang="en-US" sz="1600" b="0">
                  <a:latin typeface="微軟正黑體" pitchFamily="34" charset="-120"/>
                  <a:ea typeface="微軟正黑體" pitchFamily="34" charset="-120"/>
                </a:rPr>
                <a:t>新增帳戶</a:t>
              </a:r>
              <a:r>
                <a:rPr lang="en-US" altLang="zh-TW" sz="1600" b="0">
                  <a:latin typeface="微軟正黑體" pitchFamily="34" charset="-120"/>
                  <a:ea typeface="微軟正黑體" pitchFamily="34" charset="-120"/>
                </a:rPr>
                <a:t>]</a:t>
              </a:r>
              <a:endParaRPr lang="zh-TW" altLang="en-US" sz="16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260" name="Line 14"/>
            <p:cNvSpPr>
              <a:spLocks noChangeShapeType="1"/>
            </p:cNvSpPr>
            <p:nvPr/>
          </p:nvSpPr>
          <p:spPr bwMode="auto">
            <a:xfrm flipH="1">
              <a:off x="4907653" y="4958069"/>
              <a:ext cx="825793" cy="0"/>
            </a:xfrm>
            <a:prstGeom prst="line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2300" name="Text Box 9"/>
            <p:cNvSpPr txBox="1">
              <a:spLocks noChangeArrowheads="1"/>
            </p:cNvSpPr>
            <p:nvPr/>
          </p:nvSpPr>
          <p:spPr bwMode="auto">
            <a:xfrm>
              <a:off x="5367995" y="3681845"/>
              <a:ext cx="1857387" cy="374261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sz="1100" b="0" dirty="0">
                  <a:latin typeface="微軟正黑體" pitchFamily="34" charset="-120"/>
                  <a:ea typeface="微軟正黑體" pitchFamily="34" charset="-120"/>
                </a:rPr>
                <a:t>輸入家長戶口名稱</a:t>
              </a:r>
              <a:r>
                <a:rPr lang="en-US" altLang="zh-HK" sz="1100" dirty="0"/>
                <a:t>pyom990150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302" name="Text Box 11"/>
            <p:cNvSpPr txBox="1">
              <a:spLocks noChangeArrowheads="1"/>
            </p:cNvSpPr>
            <p:nvPr/>
          </p:nvSpPr>
          <p:spPr bwMode="auto">
            <a:xfrm>
              <a:off x="5367995" y="4114276"/>
              <a:ext cx="1593730" cy="35839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sz="1200" b="0" dirty="0">
                  <a:latin typeface="微軟正黑體" pitchFamily="34" charset="-120"/>
                  <a:ea typeface="微軟正黑體" pitchFamily="34" charset="-120"/>
                </a:rPr>
                <a:t>輸入戶口密碼     </a:t>
              </a:r>
              <a:r>
                <a:rPr lang="en-US" altLang="zh-TW" sz="1200" dirty="0">
                  <a:latin typeface="微軟正黑體" pitchFamily="34" charset="-120"/>
                  <a:ea typeface="微軟正黑體" pitchFamily="34" charset="-120"/>
                </a:rPr>
                <a:t>98765432</a:t>
              </a:r>
              <a:endParaRPr lang="zh-TW" altLang="en-US" sz="1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2296" name="Picture 6" descr="C:\Users\kacywai\Desktop\icon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8" y="152400"/>
            <a:ext cx="56673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2" descr="Z:\Training\Document &amp; Stuff\Signage &amp; logo\Individual_modules_icon\eClass Parent App\APP_LOGO\parent_app_icon_5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Line 10"/>
          <p:cNvSpPr>
            <a:spLocks noChangeShapeType="1"/>
          </p:cNvSpPr>
          <p:nvPr/>
        </p:nvSpPr>
        <p:spPr bwMode="auto">
          <a:xfrm flipH="1" flipV="1">
            <a:off x="5332413" y="3429000"/>
            <a:ext cx="7524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8" name="Picture 2" descr="Z:\Training\Document &amp; Stuff\Signage &amp; logo\Individual_modules_icon\eClass Parent App\APP_LOGO\parent_app_icon_5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0876" y="863994"/>
            <a:ext cx="957309" cy="95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6031850" y="2214620"/>
            <a:ext cx="24571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HK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輸入</a:t>
            </a:r>
            <a:r>
              <a:rPr lang="en-US" altLang="zh-HK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</a:rPr>
              <a:t>”</a:t>
            </a:r>
            <a:r>
              <a:rPr lang="en-US" altLang="zh-HK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</a:rPr>
              <a:t>mcyoms</a:t>
            </a:r>
            <a:r>
              <a:rPr lang="en-US" altLang="zh-HK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</a:rPr>
              <a:t>”,</a:t>
            </a:r>
            <a:r>
              <a:rPr lang="zh-TW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便可點選</a:t>
            </a:r>
            <a:br>
              <a:rPr lang="en-US" altLang="zh-TW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</a:br>
            <a:r>
              <a:rPr lang="zh-TW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本校全名</a:t>
            </a:r>
            <a:r>
              <a:rPr lang="en-US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</a:rPr>
              <a:t>“</a:t>
            </a:r>
            <a:r>
              <a:rPr lang="zh-TW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博愛醫院歷屆總理聯誼</a:t>
            </a:r>
            <a:br>
              <a:rPr lang="en-US" altLang="zh-TW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</a:br>
            <a:r>
              <a:rPr lang="zh-TW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會鄭任安夫人</a:t>
            </a:r>
            <a:r>
              <a:rPr lang="zh-TW" altLang="zh-HK" sz="2000" u="sng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千禧</a:t>
            </a:r>
            <a:r>
              <a:rPr lang="zh-TW" altLang="zh-HK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  <a:cs typeface="Times New Roman" panose="02020603050405020304" pitchFamily="18" charset="0"/>
              </a:rPr>
              <a:t>小學</a:t>
            </a:r>
            <a:r>
              <a:rPr lang="en-US" altLang="zh-HK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華康香港標準楷書(P)" panose="03000500000000000000" pitchFamily="66" charset="-120"/>
              </a:rPr>
              <a:t>“</a:t>
            </a:r>
            <a:endParaRPr lang="zh-HK" altLang="en-US" sz="12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DE09C4C-AB78-4431-5B4A-349105A07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0101"/>
          <a:stretch>
            <a:fillRect/>
          </a:stretch>
        </p:blipFill>
        <p:spPr>
          <a:xfrm>
            <a:off x="0" y="87778"/>
            <a:ext cx="9119583" cy="616530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FC22849-30A9-01C3-2569-6B4104B985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592" t="64670" r="50457" b="30688"/>
          <a:stretch>
            <a:fillRect/>
          </a:stretch>
        </p:blipFill>
        <p:spPr>
          <a:xfrm>
            <a:off x="7072540" y="4158920"/>
            <a:ext cx="1144016" cy="23732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7C6C114-C6E9-520D-5731-80C46DA7DD7C}"/>
              </a:ext>
            </a:extLst>
          </p:cNvPr>
          <p:cNvSpPr txBox="1"/>
          <p:nvPr/>
        </p:nvSpPr>
        <p:spPr>
          <a:xfrm>
            <a:off x="1115616" y="340299"/>
            <a:ext cx="6984776" cy="1446550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家長戶口登入備忘</a:t>
            </a:r>
            <a:br>
              <a:rPr lang="en-US" altLang="zh-TW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4400" kern="100" dirty="0">
                <a:cs typeface="Times New Roman" panose="02020603050405020304" pitchFamily="18" charset="0"/>
              </a:rPr>
              <a:t>登入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1" name="箭號: 向下 10">
            <a:extLst>
              <a:ext uri="{FF2B5EF4-FFF2-40B4-BE49-F238E27FC236}">
                <a16:creationId xmlns:a16="http://schemas.microsoft.com/office/drawing/2014/main" id="{FA6DD1DA-8A43-7C3C-4EA1-0FF7DAB66A77}"/>
              </a:ext>
            </a:extLst>
          </p:cNvPr>
          <p:cNvSpPr/>
          <p:nvPr/>
        </p:nvSpPr>
        <p:spPr>
          <a:xfrm rot="8646142">
            <a:off x="7495961" y="3083348"/>
            <a:ext cx="348447" cy="49479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3" name="Picture 7" descr="Z:\Training\Document &amp; Stuff\Signage &amp; logo\Individual_modules_icon\eClass Parent App\APP_LOGO\parent_app_icon_512.png">
            <a:extLst>
              <a:ext uri="{FF2B5EF4-FFF2-40B4-BE49-F238E27FC236}">
                <a16:creationId xmlns:a16="http://schemas.microsoft.com/office/drawing/2014/main" id="{EDF445CE-CCCC-E183-0B3F-FF1B9AAA3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887" y="1177480"/>
            <a:ext cx="1037558" cy="103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115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4000" b="1" dirty="0"/>
              <a:t>  </a:t>
            </a:r>
            <a:r>
              <a:rPr lang="en-US" altLang="zh-TW" sz="4000" b="1" dirty="0">
                <a:solidFill>
                  <a:srgbClr val="002060"/>
                </a:solidFill>
              </a:rPr>
              <a:t>MCYOMS</a:t>
            </a:r>
            <a:r>
              <a:rPr lang="en-US" altLang="zh-TW" sz="4000" b="1" dirty="0"/>
              <a:t> </a:t>
            </a:r>
            <a:r>
              <a:rPr lang="en-US" altLang="zh-TW" sz="3600" b="1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Parent App </a:t>
            </a:r>
            <a:r>
              <a:rPr lang="zh-TW" altLang="en-US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功能</a:t>
            </a:r>
          </a:p>
        </p:txBody>
      </p:sp>
      <p:grpSp>
        <p:nvGrpSpPr>
          <p:cNvPr id="5123" name="群組 28"/>
          <p:cNvGrpSpPr>
            <a:grpSpLocks/>
          </p:cNvGrpSpPr>
          <p:nvPr/>
        </p:nvGrpSpPr>
        <p:grpSpPr bwMode="auto">
          <a:xfrm>
            <a:off x="678595" y="1556036"/>
            <a:ext cx="2720975" cy="669925"/>
            <a:chOff x="3327658" y="167550"/>
            <a:chExt cx="3629183" cy="893257"/>
          </a:xfrm>
        </p:grpSpPr>
        <p:sp>
          <p:nvSpPr>
            <p:cNvPr id="5170" name="矩形 18"/>
            <p:cNvSpPr>
              <a:spLocks noChangeArrowheads="1"/>
            </p:cNvSpPr>
            <p:nvPr/>
          </p:nvSpPr>
          <p:spPr bwMode="auto">
            <a:xfrm>
              <a:off x="4132905" y="167550"/>
              <a:ext cx="2823936" cy="862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TW" altLang="en-US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即時訊息</a:t>
              </a:r>
              <a:endParaRPr lang="en-US" altLang="zh-TW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en-US" altLang="zh-TW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Push Notification</a:t>
              </a:r>
              <a:endParaRPr lang="zh-TW" altLang="en-US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</p:txBody>
        </p:sp>
        <p:pic>
          <p:nvPicPr>
            <p:cNvPr id="5171" name="Picture 1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27658" y="268459"/>
              <a:ext cx="844305" cy="792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4" name="群組 19"/>
          <p:cNvGrpSpPr>
            <a:grpSpLocks/>
          </p:cNvGrpSpPr>
          <p:nvPr/>
        </p:nvGrpSpPr>
        <p:grpSpPr bwMode="auto">
          <a:xfrm>
            <a:off x="3399570" y="1520085"/>
            <a:ext cx="2565150" cy="646112"/>
            <a:chOff x="4588201" y="1698731"/>
            <a:chExt cx="2103042" cy="646972"/>
          </a:xfrm>
        </p:grpSpPr>
        <p:sp>
          <p:nvSpPr>
            <p:cNvPr id="5168" name="矩形 18"/>
            <p:cNvSpPr>
              <a:spLocks noChangeArrowheads="1"/>
            </p:cNvSpPr>
            <p:nvPr/>
          </p:nvSpPr>
          <p:spPr bwMode="auto">
            <a:xfrm>
              <a:off x="5070103" y="1698731"/>
              <a:ext cx="1621140" cy="646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TW" altLang="en-US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學校宣佈</a:t>
              </a:r>
              <a:endParaRPr lang="en-US" altLang="zh-TW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en-US" altLang="zh-TW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School News</a:t>
              </a:r>
              <a:endParaRPr lang="zh-TW" altLang="en-US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</p:txBody>
        </p:sp>
        <p:pic>
          <p:nvPicPr>
            <p:cNvPr id="5169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88201" y="1780155"/>
              <a:ext cx="531426" cy="5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6" name="群組 30"/>
          <p:cNvGrpSpPr>
            <a:grpSpLocks/>
          </p:cNvGrpSpPr>
          <p:nvPr/>
        </p:nvGrpSpPr>
        <p:grpSpPr bwMode="auto">
          <a:xfrm>
            <a:off x="811692" y="2578840"/>
            <a:ext cx="5082371" cy="1569660"/>
            <a:chOff x="3330940" y="1147040"/>
            <a:chExt cx="6766121" cy="2095790"/>
          </a:xfrm>
        </p:grpSpPr>
        <p:sp>
          <p:nvSpPr>
            <p:cNvPr id="5164" name="矩形 18"/>
            <p:cNvSpPr>
              <a:spLocks noChangeArrowheads="1"/>
            </p:cNvSpPr>
            <p:nvPr/>
          </p:nvSpPr>
          <p:spPr bwMode="auto">
            <a:xfrm>
              <a:off x="4024190" y="1498942"/>
              <a:ext cx="1531350" cy="863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</a:pPr>
              <a:r>
                <a:rPr lang="zh-TW" altLang="en-US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電子通告</a:t>
              </a:r>
              <a:endParaRPr lang="en-US" altLang="zh-TW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en-US" altLang="ja-JP" dirty="0" err="1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eNotice</a:t>
              </a:r>
              <a:endParaRPr lang="zh-TW" altLang="en-US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</p:txBody>
        </p:sp>
        <p:pic>
          <p:nvPicPr>
            <p:cNvPr id="5165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0940" y="1446078"/>
              <a:ext cx="797455" cy="853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矩形 18">
              <a:extLst>
                <a:ext uri="{FF2B5EF4-FFF2-40B4-BE49-F238E27FC236}">
                  <a16:creationId xmlns:a16="http://schemas.microsoft.com/office/drawing/2014/main" id="{3E11E99C-1D68-C852-3EEB-74DFDCD1D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293" y="1147040"/>
              <a:ext cx="3523768" cy="2095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</a:pPr>
              <a:r>
                <a:rPr lang="zh-TW" altLang="en-US" sz="3200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電子通告</a:t>
              </a:r>
              <a:endParaRPr lang="en-US" altLang="zh-TW" sz="3200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zh-TW" altLang="en-US" sz="3200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及</a:t>
              </a:r>
              <a:br>
                <a:rPr lang="en-US" altLang="zh-TW" sz="3200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</a:br>
              <a:r>
                <a:rPr lang="zh-TW" altLang="en-US" sz="3200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繳費電子通告</a:t>
              </a:r>
            </a:p>
          </p:txBody>
        </p:sp>
      </p:grpSp>
      <p:grpSp>
        <p:nvGrpSpPr>
          <p:cNvPr id="5129" name="群組 25"/>
          <p:cNvGrpSpPr>
            <a:grpSpLocks/>
          </p:cNvGrpSpPr>
          <p:nvPr/>
        </p:nvGrpSpPr>
        <p:grpSpPr bwMode="auto">
          <a:xfrm>
            <a:off x="841221" y="5813929"/>
            <a:ext cx="3040063" cy="646112"/>
            <a:chOff x="936943" y="1664960"/>
            <a:chExt cx="3135612" cy="861512"/>
          </a:xfrm>
        </p:grpSpPr>
        <p:sp>
          <p:nvSpPr>
            <p:cNvPr id="5158" name="矩形 21"/>
            <p:cNvSpPr>
              <a:spLocks noChangeArrowheads="1"/>
            </p:cNvSpPr>
            <p:nvPr/>
          </p:nvSpPr>
          <p:spPr bwMode="auto">
            <a:xfrm>
              <a:off x="1537361" y="1664960"/>
              <a:ext cx="2535194" cy="861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學校資訊</a:t>
              </a:r>
              <a:endParaRPr lang="en-US" altLang="zh-TW" dirty="0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en-US" altLang="zh-TW" dirty="0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School Information</a:t>
              </a:r>
            </a:p>
          </p:txBody>
        </p:sp>
        <p:pic>
          <p:nvPicPr>
            <p:cNvPr id="5159" name="圖片 27" descr="icon_epayment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36943" y="1760943"/>
              <a:ext cx="461998" cy="576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32" name="群組 34"/>
          <p:cNvGrpSpPr>
            <a:grpSpLocks/>
          </p:cNvGrpSpPr>
          <p:nvPr/>
        </p:nvGrpSpPr>
        <p:grpSpPr bwMode="auto">
          <a:xfrm>
            <a:off x="4556459" y="4138912"/>
            <a:ext cx="4444821" cy="2123658"/>
            <a:chOff x="6024407" y="4221087"/>
            <a:chExt cx="2348517" cy="2124877"/>
          </a:xfrm>
        </p:grpSpPr>
        <p:pic>
          <p:nvPicPr>
            <p:cNvPr id="5152" name="Picture 3" descr="Z:\Training\Document &amp; Stuff\Signage &amp; logo\Individual_modules_icon\eClass Parent App\ICONS\icon_epayment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24407" y="4432971"/>
              <a:ext cx="503919" cy="503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3" name="文字方塊 33"/>
            <p:cNvSpPr txBox="1">
              <a:spLocks noChangeArrowheads="1"/>
            </p:cNvSpPr>
            <p:nvPr/>
          </p:nvSpPr>
          <p:spPr bwMode="auto">
            <a:xfrm>
              <a:off x="6600491" y="4221087"/>
              <a:ext cx="1772433" cy="2124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dirty="0">
                  <a:latin typeface="微軟正黑體" pitchFamily="34" charset="-120"/>
                  <a:ea typeface="微軟正黑體" pitchFamily="34" charset="-120"/>
                </a:rPr>
                <a:t>繳費</a:t>
              </a:r>
              <a:endParaRPr lang="en-US" altLang="zh-TW" dirty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dirty="0" err="1">
                  <a:latin typeface="微軟正黑體" pitchFamily="34" charset="-120"/>
                  <a:ea typeface="微軟正黑體" pitchFamily="34" charset="-120"/>
                </a:rPr>
                <a:t>ePayment</a:t>
              </a:r>
              <a:endParaRPr lang="en-US" altLang="zh-TW" dirty="0">
                <a:latin typeface="微軟正黑體" pitchFamily="34" charset="-120"/>
                <a:ea typeface="微軟正黑體" pitchFamily="34" charset="-120"/>
              </a:endParaRPr>
            </a:p>
            <a:p>
              <a:br>
                <a:rPr lang="en-US" altLang="zh-TW" dirty="0"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dirty="0">
                  <a:latin typeface="微軟正黑體" pitchFamily="34" charset="-120"/>
                  <a:ea typeface="微軟正黑體" pitchFamily="34" charset="-120"/>
                </a:rPr>
                <a:t>直接</a:t>
              </a:r>
              <a:br>
                <a:rPr lang="en-US" altLang="zh-TW" dirty="0"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dirty="0">
                  <a:latin typeface="微軟正黑體" pitchFamily="34" charset="-120"/>
                  <a:ea typeface="微軟正黑體" pitchFamily="34" charset="-120"/>
                </a:rPr>
                <a:t>跳至</a:t>
              </a:r>
              <a:br>
                <a:rPr lang="en-US" altLang="zh-TW" dirty="0"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2400" dirty="0">
                  <a:latin typeface="微軟正黑體" pitchFamily="34" charset="-120"/>
                  <a:ea typeface="微軟正黑體" pitchFamily="34" charset="-120"/>
                </a:rPr>
                <a:t>家長的</a:t>
              </a:r>
              <a:r>
                <a:rPr lang="en-US" altLang="zh-TW" sz="2400" dirty="0">
                  <a:latin typeface="微軟正黑體" pitchFamily="34" charset="-120"/>
                  <a:ea typeface="微軟正黑體" pitchFamily="34" charset="-120"/>
                </a:rPr>
                <a:t>ALIPAY.HK</a:t>
              </a:r>
              <a:r>
                <a:rPr lang="zh-TW" altLang="en-US" sz="2400" dirty="0">
                  <a:latin typeface="微軟正黑體" pitchFamily="34" charset="-120"/>
                  <a:ea typeface="微軟正黑體" pitchFamily="34" charset="-120"/>
                </a:rPr>
                <a:t>戶口</a:t>
              </a:r>
              <a:br>
                <a:rPr lang="en-US" altLang="zh-TW" dirty="0"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dirty="0">
                  <a:latin typeface="微軟正黑體" pitchFamily="34" charset="-120"/>
                  <a:ea typeface="微軟正黑體" pitchFamily="34" charset="-120"/>
                </a:rPr>
                <a:t>由家長進行授權繳款</a:t>
              </a:r>
            </a:p>
          </p:txBody>
        </p:sp>
      </p:grpSp>
      <p:pic>
        <p:nvPicPr>
          <p:cNvPr id="5139" name="Picture 2" descr="Z:\Training\Document &amp; Stuff\Signage &amp; logo\Individual_modules_icon\eClass Parent App\APP_LOGO\parent_app_icon_51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50" y="11588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4F3A34C-B0F4-7DB7-D78B-F0F6FADF7282}"/>
              </a:ext>
            </a:extLst>
          </p:cNvPr>
          <p:cNvSpPr/>
          <p:nvPr/>
        </p:nvSpPr>
        <p:spPr>
          <a:xfrm>
            <a:off x="735439" y="1480053"/>
            <a:ext cx="5489037" cy="722515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9BABE14-7171-6CB0-C24B-6BF120A4BD4E}"/>
              </a:ext>
            </a:extLst>
          </p:cNvPr>
          <p:cNvSpPr/>
          <p:nvPr/>
        </p:nvSpPr>
        <p:spPr>
          <a:xfrm>
            <a:off x="669787" y="2661137"/>
            <a:ext cx="2457941" cy="970398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8A6440-1A88-C99B-D5C4-BCC0BA103A20}"/>
              </a:ext>
            </a:extLst>
          </p:cNvPr>
          <p:cNvSpPr/>
          <p:nvPr/>
        </p:nvSpPr>
        <p:spPr>
          <a:xfrm>
            <a:off x="3263558" y="2602268"/>
            <a:ext cx="2849720" cy="503631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4000">
              <a:highlight>
                <a:srgbClr val="FFFF00"/>
              </a:highlight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0741A75-89EB-0177-5D5D-BD86AE4C9681}"/>
              </a:ext>
            </a:extLst>
          </p:cNvPr>
          <p:cNvSpPr/>
          <p:nvPr/>
        </p:nvSpPr>
        <p:spPr>
          <a:xfrm>
            <a:off x="4417789" y="4143130"/>
            <a:ext cx="2457941" cy="844068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6782432-1D5F-48C7-7E30-600838C35880}"/>
              </a:ext>
            </a:extLst>
          </p:cNvPr>
          <p:cNvSpPr/>
          <p:nvPr/>
        </p:nvSpPr>
        <p:spPr>
          <a:xfrm>
            <a:off x="5244657" y="4831778"/>
            <a:ext cx="3535513" cy="1480593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13F324A-321F-9784-0EDE-B44E5254D098}"/>
              </a:ext>
            </a:extLst>
          </p:cNvPr>
          <p:cNvSpPr/>
          <p:nvPr/>
        </p:nvSpPr>
        <p:spPr>
          <a:xfrm>
            <a:off x="662555" y="5651786"/>
            <a:ext cx="2950814" cy="970398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grpSp>
        <p:nvGrpSpPr>
          <p:cNvPr id="12" name="群組 37">
            <a:extLst>
              <a:ext uri="{FF2B5EF4-FFF2-40B4-BE49-F238E27FC236}">
                <a16:creationId xmlns:a16="http://schemas.microsoft.com/office/drawing/2014/main" id="{91004528-0C03-8A60-6370-953F4A705083}"/>
              </a:ext>
            </a:extLst>
          </p:cNvPr>
          <p:cNvGrpSpPr>
            <a:grpSpLocks/>
          </p:cNvGrpSpPr>
          <p:nvPr/>
        </p:nvGrpSpPr>
        <p:grpSpPr bwMode="auto">
          <a:xfrm>
            <a:off x="735439" y="4481603"/>
            <a:ext cx="2468562" cy="719138"/>
            <a:chOff x="5914555" y="4877837"/>
            <a:chExt cx="3292851" cy="862065"/>
          </a:xfrm>
        </p:grpSpPr>
        <p:sp>
          <p:nvSpPr>
            <p:cNvPr id="13" name="矩形 21">
              <a:extLst>
                <a:ext uri="{FF2B5EF4-FFF2-40B4-BE49-F238E27FC236}">
                  <a16:creationId xmlns:a16="http://schemas.microsoft.com/office/drawing/2014/main" id="{CCDA27C3-7F1F-DA6D-2250-D61C681FFE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4847" y="4877837"/>
              <a:ext cx="2602559" cy="862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TW" altLang="en-US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數碼頻道</a:t>
              </a:r>
              <a:endParaRPr lang="en-US" altLang="zh-TW"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  <a:p>
              <a:r>
                <a:rPr lang="en-US" altLang="zh-TW"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Digital  Channel</a:t>
              </a:r>
            </a:p>
          </p:txBody>
        </p:sp>
        <p:pic>
          <p:nvPicPr>
            <p:cNvPr id="14" name="Picture 2" descr="https://lh6.googleusercontent.com/-JWd4QjUcqVg/VZyGyUyFuRI/AAAAAAAAAcM/vhhk4OnlP0Y/s100-no/icon_digital_channels_album.png">
              <a:extLst>
                <a:ext uri="{FF2B5EF4-FFF2-40B4-BE49-F238E27FC236}">
                  <a16:creationId xmlns:a16="http://schemas.microsoft.com/office/drawing/2014/main" id="{9899E2BE-8807-FBC6-B3A1-108357612C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914555" y="4973913"/>
              <a:ext cx="593579" cy="593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6B83D9A2-9EAB-4894-3BF9-ED740F6F86AD}"/>
              </a:ext>
            </a:extLst>
          </p:cNvPr>
          <p:cNvSpPr/>
          <p:nvPr/>
        </p:nvSpPr>
        <p:spPr>
          <a:xfrm>
            <a:off x="661708" y="4277261"/>
            <a:ext cx="2457941" cy="970398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6" name="圖片 15" descr="一張含有 文字, 字型, 標誌, 圖形 的圖片&#10;&#10;自動產生的描述">
            <a:extLst>
              <a:ext uri="{FF2B5EF4-FFF2-40B4-BE49-F238E27FC236}">
                <a16:creationId xmlns:a16="http://schemas.microsoft.com/office/drawing/2014/main" id="{5354C14A-241E-7BBF-FABC-4E3D47074A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683" y="4857045"/>
            <a:ext cx="592120" cy="61824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BE4FE2D-EC80-E68C-4BA1-56EB7812DDAF}"/>
              </a:ext>
            </a:extLst>
          </p:cNvPr>
          <p:cNvSpPr/>
          <p:nvPr/>
        </p:nvSpPr>
        <p:spPr>
          <a:xfrm>
            <a:off x="3263558" y="3598447"/>
            <a:ext cx="2849720" cy="503631"/>
          </a:xfrm>
          <a:prstGeom prst="rect">
            <a:avLst/>
          </a:prstGeom>
          <a:noFill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4000">
              <a:highlight>
                <a:srgbClr val="FFFF00"/>
              </a:highlight>
            </a:endParaRPr>
          </a:p>
        </p:txBody>
      </p:sp>
      <p:sp>
        <p:nvSpPr>
          <p:cNvPr id="17" name="菱形 16">
            <a:extLst>
              <a:ext uri="{FF2B5EF4-FFF2-40B4-BE49-F238E27FC236}">
                <a16:creationId xmlns:a16="http://schemas.microsoft.com/office/drawing/2014/main" id="{7C0C1FAC-BAF8-5ECE-6CE6-CABE44C9D7DD}"/>
              </a:ext>
            </a:extLst>
          </p:cNvPr>
          <p:cNvSpPr/>
          <p:nvPr/>
        </p:nvSpPr>
        <p:spPr>
          <a:xfrm>
            <a:off x="476547" y="1213587"/>
            <a:ext cx="491345" cy="5395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FB53D19E-3488-5D3F-CBF0-02B4146DE404}"/>
              </a:ext>
            </a:extLst>
          </p:cNvPr>
          <p:cNvSpPr/>
          <p:nvPr/>
        </p:nvSpPr>
        <p:spPr>
          <a:xfrm>
            <a:off x="516531" y="2377624"/>
            <a:ext cx="491345" cy="5395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68641950-8298-3B47-B161-483657167574}"/>
              </a:ext>
            </a:extLst>
          </p:cNvPr>
          <p:cNvSpPr/>
          <p:nvPr/>
        </p:nvSpPr>
        <p:spPr>
          <a:xfrm>
            <a:off x="512565" y="3989865"/>
            <a:ext cx="491345" cy="5395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CE156E35-F9F0-1E98-F855-EE9027C9BFB0}"/>
              </a:ext>
            </a:extLst>
          </p:cNvPr>
          <p:cNvSpPr/>
          <p:nvPr/>
        </p:nvSpPr>
        <p:spPr>
          <a:xfrm>
            <a:off x="541260" y="5426243"/>
            <a:ext cx="491345" cy="5395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607D8BE9-D868-8477-9610-5E81EB04E5D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8828" t="27670" r="10160" b="54260"/>
          <a:stretch>
            <a:fillRect/>
          </a:stretch>
        </p:blipFill>
        <p:spPr>
          <a:xfrm>
            <a:off x="957934" y="1138615"/>
            <a:ext cx="2387589" cy="370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D1D5E3CA-7D8F-42E1-1B9E-C48E38CB7E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8828" t="27670" r="10160" b="54260"/>
          <a:stretch>
            <a:fillRect/>
          </a:stretch>
        </p:blipFill>
        <p:spPr>
          <a:xfrm>
            <a:off x="1034671" y="2366981"/>
            <a:ext cx="2387589" cy="370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749C77F9-E860-9334-9ED4-1FCA5403B6AE}"/>
              </a:ext>
            </a:extLst>
          </p:cNvPr>
          <p:cNvSpPr/>
          <p:nvPr/>
        </p:nvSpPr>
        <p:spPr>
          <a:xfrm>
            <a:off x="227171" y="827703"/>
            <a:ext cx="676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zh-TW" alt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1D1FF1F-7FFF-7A86-81DD-6F67E34A406D}"/>
              </a:ext>
            </a:extLst>
          </p:cNvPr>
          <p:cNvSpPr/>
          <p:nvPr/>
        </p:nvSpPr>
        <p:spPr>
          <a:xfrm>
            <a:off x="195608" y="2020888"/>
            <a:ext cx="676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zh-TW" alt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376FB91-E989-F55D-CC11-AB5C8135E7F4}"/>
              </a:ext>
            </a:extLst>
          </p:cNvPr>
          <p:cNvSpPr/>
          <p:nvPr/>
        </p:nvSpPr>
        <p:spPr>
          <a:xfrm>
            <a:off x="195608" y="3562850"/>
            <a:ext cx="676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  <a:endParaRPr lang="zh-TW" alt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1B6BCED-5063-D75C-9E64-42BC6990621F}"/>
              </a:ext>
            </a:extLst>
          </p:cNvPr>
          <p:cNvSpPr/>
          <p:nvPr/>
        </p:nvSpPr>
        <p:spPr>
          <a:xfrm>
            <a:off x="216777" y="5085090"/>
            <a:ext cx="676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zh-TW" alt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6578C0-8DCD-AB7D-AA06-B50F25909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340768"/>
            <a:ext cx="7476483" cy="538073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0D1A2681-C8DD-FA10-1737-FB99705BEDE6}"/>
              </a:ext>
            </a:extLst>
          </p:cNvPr>
          <p:cNvSpPr txBox="1"/>
          <p:nvPr/>
        </p:nvSpPr>
        <p:spPr>
          <a:xfrm>
            <a:off x="179512" y="244704"/>
            <a:ext cx="8712967" cy="1456103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家長戶口</a:t>
            </a:r>
            <a:r>
              <a:rPr lang="zh-TW" altLang="en-US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使用</a:t>
            </a:r>
            <a:r>
              <a:rPr lang="zh-TW" altLang="zh-HK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備忘</a:t>
            </a:r>
            <a:br>
              <a:rPr lang="en-US" altLang="zh-TW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4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開啟 通知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C3ABFF85-7F77-2C54-6BC4-EDD2B269DF79}"/>
              </a:ext>
            </a:extLst>
          </p:cNvPr>
          <p:cNvSpPr/>
          <p:nvPr/>
        </p:nvSpPr>
        <p:spPr>
          <a:xfrm>
            <a:off x="5868144" y="1124744"/>
            <a:ext cx="1080120" cy="43204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41B2D732-0A16-66E3-245D-B12997E31457}"/>
              </a:ext>
            </a:extLst>
          </p:cNvPr>
          <p:cNvSpPr/>
          <p:nvPr/>
        </p:nvSpPr>
        <p:spPr>
          <a:xfrm>
            <a:off x="6588224" y="1124744"/>
            <a:ext cx="432048" cy="4320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2890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8A2CE035-A31A-1956-0EA2-4BA224839F21}"/>
              </a:ext>
            </a:extLst>
          </p:cNvPr>
          <p:cNvSpPr txBox="1"/>
          <p:nvPr/>
        </p:nvSpPr>
        <p:spPr>
          <a:xfrm>
            <a:off x="251520" y="2708920"/>
            <a:ext cx="864096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00000"/>
              </a:lnSpc>
              <a:buNone/>
            </a:pP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1.</a:t>
            </a:r>
            <a:r>
              <a:rPr lang="en-US" altLang="zh-HK" sz="2800" kern="100" dirty="0">
                <a:effectLst/>
                <a:latin typeface="Verdana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HK" sz="2800" b="1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[</a:t>
            </a:r>
            <a:r>
              <a:rPr lang="zh-TW" altLang="zh-HK" sz="2800" b="1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電子通告簽覆</a:t>
            </a:r>
            <a:r>
              <a:rPr lang="en-US" altLang="zh-HK" sz="2800" b="1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/</a:t>
            </a:r>
            <a:r>
              <a:rPr lang="zh-TW" altLang="zh-HK" sz="2800" b="1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延簽安排</a:t>
            </a:r>
            <a:r>
              <a:rPr lang="en-US" altLang="zh-HK" sz="2800" b="1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]</a:t>
            </a:r>
            <a:b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</a:b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1.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限期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: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通告翌日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/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指定日期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8:00AM</a:t>
            </a:r>
            <a:b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</a:br>
            <a:r>
              <a:rPr lang="en-US" altLang="zh-HK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   </a:t>
            </a:r>
            <a:r>
              <a:rPr lang="en-US" altLang="zh-TW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-</a:t>
            </a:r>
            <a:r>
              <a:rPr lang="zh-TW" altLang="zh-HK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限期當日</a:t>
            </a:r>
            <a:r>
              <a:rPr lang="en-US" altLang="zh-HK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8:00AM-9:00AM</a:t>
            </a:r>
            <a:r>
              <a:rPr lang="zh-TW" altLang="zh-HK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班主班檢視及統計</a:t>
            </a:r>
            <a:br>
              <a:rPr lang="en-US" altLang="zh-TW" sz="24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</a:br>
            <a:endParaRPr lang="zh-TW" altLang="zh-HK" sz="2800" kern="100" dirty="0">
              <a:effectLst/>
              <a:latin typeface="Verdana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00000"/>
              </a:lnSpc>
              <a:buNone/>
            </a:pP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	</a:t>
            </a:r>
            <a:r>
              <a:rPr lang="en-US" altLang="zh-TW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2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.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補簽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/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延簽安排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: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限期當日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9:00AM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後及</a:t>
            </a:r>
            <a:br>
              <a:rPr lang="en-US" altLang="zh-TW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</a:br>
            <a:r>
              <a:rPr lang="en-US" altLang="zh-TW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   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其後</a:t>
            </a:r>
            <a:r>
              <a:rPr lang="zh-TW" altLang="en-US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一或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兩個上課日</a:t>
            </a:r>
            <a:r>
              <a:rPr lang="en-US" altLang="zh-TW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 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(</a:t>
            </a:r>
            <a:r>
              <a:rPr lang="zh-TW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至延簽最後一天</a:t>
            </a:r>
            <a:r>
              <a:rPr lang="en-US" altLang="zh-HK" sz="2800" kern="100" dirty="0">
                <a:solidFill>
                  <a:schemeClr val="tx1"/>
                </a:solidFill>
                <a:effectLst/>
                <a:latin typeface="Verdana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8:00AM)</a:t>
            </a:r>
            <a:endParaRPr lang="zh-TW" altLang="zh-HK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FDEA002-B9B7-D950-4424-C35DDD7AEB0B}"/>
              </a:ext>
            </a:extLst>
          </p:cNvPr>
          <p:cNvSpPr txBox="1"/>
          <p:nvPr/>
        </p:nvSpPr>
        <p:spPr>
          <a:xfrm>
            <a:off x="939596" y="980728"/>
            <a:ext cx="7344816" cy="1446550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cs typeface="Times New Roman" panose="02020603050405020304" pitchFamily="18" charset="0"/>
              </a:rPr>
              <a:t>家長戶口</a:t>
            </a:r>
            <a:r>
              <a:rPr lang="zh-TW" altLang="en-US" sz="4400" kern="100" dirty="0">
                <a:cs typeface="Times New Roman" panose="02020603050405020304" pitchFamily="18" charset="0"/>
              </a:rPr>
              <a:t>使用</a:t>
            </a:r>
            <a:r>
              <a:rPr lang="zh-TW" altLang="zh-HK" sz="4400" kern="100" dirty="0">
                <a:cs typeface="Times New Roman" panose="02020603050405020304" pitchFamily="18" charset="0"/>
              </a:rPr>
              <a:t>備忘</a:t>
            </a:r>
            <a:br>
              <a:rPr lang="en-US" altLang="zh-HK" sz="4400" kern="100" dirty="0">
                <a:cs typeface="Times New Roman" panose="02020603050405020304" pitchFamily="18" charset="0"/>
              </a:rPr>
            </a:br>
            <a:r>
              <a:rPr lang="en-US" altLang="zh-HK" sz="4400" kern="100" dirty="0">
                <a:cs typeface="Calibri" panose="020F0502020204030204" pitchFamily="34" charset="0"/>
              </a:rPr>
              <a:t>[</a:t>
            </a:r>
            <a:r>
              <a:rPr lang="zh-TW" altLang="zh-HK" sz="4400" kern="100" dirty="0">
                <a:cs typeface="Calibri" panose="020F0502020204030204" pitchFamily="34" charset="0"/>
              </a:rPr>
              <a:t>電子通告簽覆</a:t>
            </a:r>
            <a:r>
              <a:rPr lang="en-US" altLang="zh-HK" sz="4400" kern="100" dirty="0">
                <a:cs typeface="Calibri" panose="020F0502020204030204" pitchFamily="34" charset="0"/>
              </a:rPr>
              <a:t>/</a:t>
            </a:r>
            <a:r>
              <a:rPr lang="zh-TW" altLang="zh-HK" sz="4400" kern="100" dirty="0">
                <a:cs typeface="Calibri" panose="020F0502020204030204" pitchFamily="34" charset="0"/>
              </a:rPr>
              <a:t>延簽安排</a:t>
            </a:r>
            <a:r>
              <a:rPr lang="en-US" altLang="zh-HK" sz="4400" kern="100" dirty="0">
                <a:cs typeface="Calibri" panose="020F0502020204030204" pitchFamily="34" charset="0"/>
              </a:rPr>
              <a:t>]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1" name="Picture 2" descr="Z:\Training\Document &amp; Stuff\Signage &amp; logo\Individual_modules_icon\eClass Parent App\APP_LOGO\parent_app_icon_512.png">
            <a:extLst>
              <a:ext uri="{FF2B5EF4-FFF2-40B4-BE49-F238E27FC236}">
                <a16:creationId xmlns:a16="http://schemas.microsoft.com/office/drawing/2014/main" id="{8BD425A6-D106-8FB3-CE57-E95A8F6E1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" y="82594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79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56F5BFD-323F-D5C2-A14A-C74D6EF3CA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96" b="39445"/>
          <a:stretch>
            <a:fillRect/>
          </a:stretch>
        </p:blipFill>
        <p:spPr>
          <a:xfrm>
            <a:off x="107504" y="1916832"/>
            <a:ext cx="8640960" cy="30033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7B2FCDC-CE22-2948-3677-35228AD431BB}"/>
              </a:ext>
            </a:extLst>
          </p:cNvPr>
          <p:cNvSpPr/>
          <p:nvPr/>
        </p:nvSpPr>
        <p:spPr>
          <a:xfrm>
            <a:off x="-108520" y="6093296"/>
            <a:ext cx="9252520" cy="511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D18CADD-111A-5ED4-3395-2B28C8514FA7}"/>
              </a:ext>
            </a:extLst>
          </p:cNvPr>
          <p:cNvSpPr txBox="1"/>
          <p:nvPr/>
        </p:nvSpPr>
        <p:spPr>
          <a:xfrm>
            <a:off x="683568" y="620688"/>
            <a:ext cx="7344816" cy="1446550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marL="97790" indent="-98425" algn="ctr">
              <a:lnSpc>
                <a:spcPct val="100000"/>
              </a:lnSpc>
              <a:buNone/>
            </a:pPr>
            <a:r>
              <a:rPr lang="en-US" altLang="zh-HK" sz="4400" kern="100" dirty="0" err="1">
                <a:cs typeface="Times New Roman" panose="02020603050405020304" pitchFamily="18" charset="0"/>
              </a:rPr>
              <a:t>eClass</a:t>
            </a:r>
            <a:r>
              <a:rPr lang="zh-TW" altLang="zh-HK" sz="4400" kern="100" dirty="0">
                <a:cs typeface="Times New Roman" panose="02020603050405020304" pitchFamily="18" charset="0"/>
              </a:rPr>
              <a:t>家長戶口</a:t>
            </a:r>
            <a:r>
              <a:rPr lang="zh-TW" altLang="en-US" sz="4400" kern="100" dirty="0">
                <a:cs typeface="Times New Roman" panose="02020603050405020304" pitchFamily="18" charset="0"/>
              </a:rPr>
              <a:t>使用</a:t>
            </a:r>
            <a:r>
              <a:rPr lang="zh-TW" altLang="zh-HK" sz="4400" kern="100" dirty="0">
                <a:cs typeface="Times New Roman" panose="02020603050405020304" pitchFamily="18" charset="0"/>
              </a:rPr>
              <a:t>備忘</a:t>
            </a:r>
            <a:br>
              <a:rPr lang="en-US" altLang="zh-HK" sz="4400" kern="100" dirty="0">
                <a:cs typeface="Times New Roman" panose="02020603050405020304" pitchFamily="18" charset="0"/>
              </a:rPr>
            </a:br>
            <a:r>
              <a:rPr lang="en-US" altLang="zh-HK" sz="4400" kern="100" dirty="0">
                <a:cs typeface="Calibri" panose="020F0502020204030204" pitchFamily="34" charset="0"/>
              </a:rPr>
              <a:t>[</a:t>
            </a:r>
            <a:r>
              <a:rPr lang="zh-TW" altLang="en-US" sz="4400" kern="100" dirty="0">
                <a:cs typeface="Calibri" panose="020F0502020204030204" pitchFamily="34" charset="0"/>
              </a:rPr>
              <a:t>補領密碼</a:t>
            </a:r>
            <a:r>
              <a:rPr lang="en-US" altLang="zh-HK" sz="4400" kern="100" dirty="0">
                <a:cs typeface="Calibri" panose="020F0502020204030204" pitchFamily="34" charset="0"/>
              </a:rPr>
              <a:t>]</a:t>
            </a:r>
            <a:endParaRPr lang="zh-TW" altLang="zh-HK" sz="3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" name="Picture 2" descr="Z:\Training\Document &amp; Stuff\Signage &amp; logo\Individual_modules_icon\eClass Parent App\APP_LOGO\parent_app_icon_512.png">
            <a:extLst>
              <a:ext uri="{FF2B5EF4-FFF2-40B4-BE49-F238E27FC236}">
                <a16:creationId xmlns:a16="http://schemas.microsoft.com/office/drawing/2014/main" id="{10486480-9625-BAA9-1AA4-23D5A8C3F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176" y="46590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172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25862</TotalTime>
  <Words>319</Words>
  <Application>Microsoft Office PowerPoint</Application>
  <PresentationFormat>如螢幕大小 (4:3)</PresentationFormat>
  <Paragraphs>55</Paragraphs>
  <Slides>12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Arial</vt:lpstr>
      <vt:lpstr>Calibri</vt:lpstr>
      <vt:lpstr>Times New Roman</vt:lpstr>
      <vt:lpstr>Verdana</vt:lpstr>
      <vt:lpstr>Office 佈景主題</vt:lpstr>
      <vt:lpstr>PowerPoint 簡報</vt:lpstr>
      <vt:lpstr>PowerPoint 簡報</vt:lpstr>
      <vt:lpstr>PowerPoint 簡報</vt:lpstr>
      <vt:lpstr>PowerPoint 簡報</vt:lpstr>
      <vt:lpstr>安裝部份 (Android / iOS / HUAWEI)</vt:lpstr>
      <vt:lpstr>  MCYOMS eClass Parent App 功能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eClass APP_EJ</dc:title>
  <dc:creator>Pat Lai</dc:creator>
  <cp:keywords>mcyoms.mcc</cp:keywords>
  <cp:lastModifiedBy>ManChun Chiu</cp:lastModifiedBy>
  <cp:revision>1855</cp:revision>
  <dcterms:created xsi:type="dcterms:W3CDTF">2007-09-16T09:47:37Z</dcterms:created>
  <dcterms:modified xsi:type="dcterms:W3CDTF">2026-08-26T08:47:14Z</dcterms:modified>
</cp:coreProperties>
</file>