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61" r:id="rId2"/>
    <p:sldId id="398" r:id="rId3"/>
    <p:sldId id="358" r:id="rId4"/>
    <p:sldId id="408" r:id="rId5"/>
    <p:sldId id="639" r:id="rId6"/>
    <p:sldId id="388" r:id="rId7"/>
    <p:sldId id="389" r:id="rId8"/>
    <p:sldId id="866" r:id="rId9"/>
    <p:sldId id="392" r:id="rId10"/>
    <p:sldId id="393" r:id="rId11"/>
    <p:sldId id="625" r:id="rId12"/>
    <p:sldId id="626" r:id="rId13"/>
    <p:sldId id="638" r:id="rId14"/>
    <p:sldId id="397" r:id="rId15"/>
    <p:sldId id="867" r:id="rId16"/>
    <p:sldId id="399" r:id="rId17"/>
    <p:sldId id="400" r:id="rId18"/>
  </p:sldIdLst>
  <p:sldSz cx="9144000" cy="6858000" type="screen4x3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5" roundtripDataSignature="AMtx7mjqxMBVlnFnOw8b9FMrt+oBJZN4c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7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7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90600" y="768350"/>
            <a:ext cx="51181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zh-TW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9975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:notes"/>
          <p:cNvSpPr txBox="1">
            <a:spLocks noGrp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25" tIns="49500" rIns="99025" bIns="49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921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218;p51:notes">
            <a:extLst>
              <a:ext uri="{FF2B5EF4-FFF2-40B4-BE49-F238E27FC236}">
                <a16:creationId xmlns:a16="http://schemas.microsoft.com/office/drawing/2014/main" id="{8A46C196-BE54-6153-F9E7-D111F6636B2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spcBef>
                <a:spcPts val="363"/>
              </a:spcBef>
              <a:buSzPts val="1400"/>
            </a:pPr>
            <a:endParaRPr lang="zh-HK" altLang="zh-HK" sz="1200"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1203" name="Google Shape;219;p51:notes">
            <a:extLst>
              <a:ext uri="{FF2B5EF4-FFF2-40B4-BE49-F238E27FC236}">
                <a16:creationId xmlns:a16="http://schemas.microsoft.com/office/drawing/2014/main" id="{EECA2521-EB7B-9AA8-884F-58DCA97E7F5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noFill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22207A-2521-4997-881F-1896EFCB0C44}" type="slidenum">
              <a:rPr lang="zh-TW" altLang="en-US" smtClean="0"/>
              <a:pPr/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591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內文背景">
  <p:cSld name="內文背景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71" descr="D:\Work\Powerpoint\Powerpoint_template\output\update\images\template_3\page_S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71" descr="D:\Work\Powerpoint\Powerpoint_template\output\update\images\template_3\page_S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自訂版面配置">
  <p:cSld name="1_自訂版面配置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86" descr="D:\Work\Powerpoint\Powerpoint_template\output\update\images\template_3\coverpage_S.png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8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0" name="Google Shape;60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8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8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8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4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3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50" descr="Step 4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1027" y="1428750"/>
            <a:ext cx="3053953" cy="542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0"/>
          <p:cNvSpPr txBox="1"/>
          <p:nvPr/>
        </p:nvSpPr>
        <p:spPr>
          <a:xfrm>
            <a:off x="539552" y="332656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600" b="1" i="0" u="none" strike="noStrike" cap="none">
                <a:solidFill>
                  <a:srgbClr val="36537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通知中心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5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4138" y="1109518"/>
            <a:ext cx="3507732" cy="719213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50"/>
          <p:cNvSpPr/>
          <p:nvPr/>
        </p:nvSpPr>
        <p:spPr>
          <a:xfrm>
            <a:off x="0" y="6874943"/>
            <a:ext cx="9293902" cy="2793713"/>
          </a:xfrm>
          <a:prstGeom prst="rect">
            <a:avLst/>
          </a:prstGeom>
          <a:solidFill>
            <a:srgbClr val="EBE9E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50" descr="D:\Work\Powerpoint_template\raw\images\template_1\eClass_logo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6376" y="188640"/>
            <a:ext cx="1008112" cy="366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43FBE58C-2BB7-E5BD-1FE9-CA1CDE0AB484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2124075">
                  <a:extLst>
                    <a:ext uri="{9D8B030D-6E8A-4147-A177-3AD203B41FA5}">
                      <a16:colId xmlns:a16="http://schemas.microsoft.com/office/drawing/2014/main" val="2316665306"/>
                    </a:ext>
                  </a:extLst>
                </a:gridCol>
                <a:gridCol w="3438525">
                  <a:extLst>
                    <a:ext uri="{9D8B030D-6E8A-4147-A177-3AD203B41FA5}">
                      <a16:colId xmlns:a16="http://schemas.microsoft.com/office/drawing/2014/main" val="71394748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78626073"/>
                    </a:ext>
                  </a:extLst>
                </a:gridCol>
              </a:tblGrid>
              <a:tr h="774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538553"/>
                  </a:ext>
                </a:extLst>
              </a:tr>
              <a:tr h="4598988">
                <a:tc>
                  <a:txBody>
                    <a:bodyPr/>
                    <a:lstStyle>
                      <a:lvl1pPr marL="355600" indent="-355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微軟正黑體" panose="020B0604030504040204" pitchFamily="34" charset="-120"/>
                        <a:buAutoNum type="arabicPeriod" startAt="4"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確認簽署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按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確定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確認簽署並呈送紀錄。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與此同時系統會建議開啟「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AlipayHK 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支付寶香港」，需要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開啟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才能進行繳費。</a:t>
                      </a: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4000" marR="144000" marT="180018" marB="1800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86800"/>
                  </a:ext>
                </a:extLst>
              </a:tr>
            </a:tbl>
          </a:graphicData>
        </a:graphic>
      </p:graphicFrame>
      <p:sp>
        <p:nvSpPr>
          <p:cNvPr id="19472" name="Rectangle 2">
            <a:extLst>
              <a:ext uri="{FF2B5EF4-FFF2-40B4-BE49-F238E27FC236}">
                <a16:creationId xmlns:a16="http://schemas.microsoft.com/office/drawing/2014/main" id="{C8F62B16-4251-EC97-4BA6-F76D25AD3C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9473" name="Picture 27" descr="C:\Users\kacywai\Desktop\app icons\icon_enotice.png">
            <a:extLst>
              <a:ext uri="{FF2B5EF4-FFF2-40B4-BE49-F238E27FC236}">
                <a16:creationId xmlns:a16="http://schemas.microsoft.com/office/drawing/2014/main" id="{50DC0793-DFB6-2EA6-B60D-A182FC44A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967CD5B4-8699-96D4-2332-0841EE02F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2" descr="D:\pion2015\_PPT\190730_Alipay_FAQ_ppt\images\android.png">
            <a:extLst>
              <a:ext uri="{FF2B5EF4-FFF2-40B4-BE49-F238E27FC236}">
                <a16:creationId xmlns:a16="http://schemas.microsoft.com/office/drawing/2014/main" id="{FCA8A5D9-58DC-1CC0-B22F-F34DC9936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6" name="文字方塊 15">
            <a:extLst>
              <a:ext uri="{FF2B5EF4-FFF2-40B4-BE49-F238E27FC236}">
                <a16:creationId xmlns:a16="http://schemas.microsoft.com/office/drawing/2014/main" id="{411B9098-BC56-2937-7511-6CC15A4E0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9477" name="Picture 3" descr="D:\pion2015\_PPT\190730_Alipay_FAQ_ppt\images\ios.png">
            <a:extLst>
              <a:ext uri="{FF2B5EF4-FFF2-40B4-BE49-F238E27FC236}">
                <a16:creationId xmlns:a16="http://schemas.microsoft.com/office/drawing/2014/main" id="{213C0D84-3D5C-AB21-125A-68B66F433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8" name="文字方塊 17">
            <a:extLst>
              <a:ext uri="{FF2B5EF4-FFF2-40B4-BE49-F238E27FC236}">
                <a16:creationId xmlns:a16="http://schemas.microsoft.com/office/drawing/2014/main" id="{B05B7313-4643-0044-598B-2A5EC83D0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9479" name="圖片 2">
            <a:extLst>
              <a:ext uri="{FF2B5EF4-FFF2-40B4-BE49-F238E27FC236}">
                <a16:creationId xmlns:a16="http://schemas.microsoft.com/office/drawing/2014/main" id="{1A298D07-1E81-CBCF-64AC-D91B9F130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2408238"/>
            <a:ext cx="2724150" cy="417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266156C-4548-A700-B096-401282CF1C8D}"/>
              </a:ext>
            </a:extLst>
          </p:cNvPr>
          <p:cNvSpPr/>
          <p:nvPr/>
        </p:nvSpPr>
        <p:spPr>
          <a:xfrm>
            <a:off x="3819525" y="5157788"/>
            <a:ext cx="968375" cy="40481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19481" name="圖片 3">
            <a:extLst>
              <a:ext uri="{FF2B5EF4-FFF2-40B4-BE49-F238E27FC236}">
                <a16:creationId xmlns:a16="http://schemas.microsoft.com/office/drawing/2014/main" id="{EB78DDF4-D167-4E67-D492-F3A729827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393950"/>
            <a:ext cx="2724150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1BF1D6B-A991-A4DC-D16A-B495D1CD6775}"/>
              </a:ext>
            </a:extLst>
          </p:cNvPr>
          <p:cNvSpPr/>
          <p:nvPr/>
        </p:nvSpPr>
        <p:spPr>
          <a:xfrm>
            <a:off x="7439025" y="5143500"/>
            <a:ext cx="968375" cy="4064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19483" name="圖片 2">
            <a:extLst>
              <a:ext uri="{FF2B5EF4-FFF2-40B4-BE49-F238E27FC236}">
                <a16:creationId xmlns:a16="http://schemas.microsoft.com/office/drawing/2014/main" id="{50412A51-BE65-0655-9283-09242C854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84" name="圖片 1">
            <a:extLst>
              <a:ext uri="{FF2B5EF4-FFF2-40B4-BE49-F238E27FC236}">
                <a16:creationId xmlns:a16="http://schemas.microsoft.com/office/drawing/2014/main" id="{FA27F7D5-0B21-8944-E97E-EF01B3E96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08238"/>
            <a:ext cx="15716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0862EB40-3928-4E48-AFA1-4E1391252F42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1979613">
                  <a:extLst>
                    <a:ext uri="{9D8B030D-6E8A-4147-A177-3AD203B41FA5}">
                      <a16:colId xmlns:a16="http://schemas.microsoft.com/office/drawing/2014/main" val="2838309647"/>
                    </a:ext>
                  </a:extLst>
                </a:gridCol>
                <a:gridCol w="3582987">
                  <a:extLst>
                    <a:ext uri="{9D8B030D-6E8A-4147-A177-3AD203B41FA5}">
                      <a16:colId xmlns:a16="http://schemas.microsoft.com/office/drawing/2014/main" val="256625194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222066814"/>
                    </a:ext>
                  </a:extLst>
                </a:gridCol>
              </a:tblGrid>
              <a:tr h="774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621760"/>
                  </a:ext>
                </a:extLst>
              </a:tr>
              <a:tr h="4598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   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確認付款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系統會自動轉到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AlipayHK (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支付寶香港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，顯示繳費金額，如確定此項交易，按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確認付款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進行交易。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系統會整合通告中所有的繳費項目的總和作交易</a:t>
                      </a:r>
                      <a:r>
                        <a:rPr kumimoji="0" lang="en-US" altLang="zh-TW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kumimoji="0" lang="zh-TW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4000" marR="144000" marT="180018" marB="1800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627728"/>
                  </a:ext>
                </a:extLst>
              </a:tr>
            </a:tbl>
          </a:graphicData>
        </a:graphic>
      </p:graphicFrame>
      <p:sp>
        <p:nvSpPr>
          <p:cNvPr id="20496" name="Rectangle 2">
            <a:extLst>
              <a:ext uri="{FF2B5EF4-FFF2-40B4-BE49-F238E27FC236}">
                <a16:creationId xmlns:a16="http://schemas.microsoft.com/office/drawing/2014/main" id="{4C9ACD4C-20FF-6339-16BB-C46FF50DB4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497" name="Picture 27" descr="C:\Users\kacywai\Desktop\app icons\icon_enotice.png">
            <a:extLst>
              <a:ext uri="{FF2B5EF4-FFF2-40B4-BE49-F238E27FC236}">
                <a16:creationId xmlns:a16="http://schemas.microsoft.com/office/drawing/2014/main" id="{734DD21E-0219-E425-1E80-CD3FA6AB5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8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B2C51ED0-B67A-9AD8-114B-61C3583EE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9" name="Picture 2" descr="D:\pion2015\_PPT\190730_Alipay_FAQ_ppt\images\android.png">
            <a:extLst>
              <a:ext uri="{FF2B5EF4-FFF2-40B4-BE49-F238E27FC236}">
                <a16:creationId xmlns:a16="http://schemas.microsoft.com/office/drawing/2014/main" id="{704D3639-32B6-5095-BC39-648E1286E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0" name="文字方塊 15">
            <a:extLst>
              <a:ext uri="{FF2B5EF4-FFF2-40B4-BE49-F238E27FC236}">
                <a16:creationId xmlns:a16="http://schemas.microsoft.com/office/drawing/2014/main" id="{284B4873-E9F3-A99D-10E0-138A81A59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0501" name="Picture 3" descr="D:\pion2015\_PPT\190730_Alipay_FAQ_ppt\images\ios.png">
            <a:extLst>
              <a:ext uri="{FF2B5EF4-FFF2-40B4-BE49-F238E27FC236}">
                <a16:creationId xmlns:a16="http://schemas.microsoft.com/office/drawing/2014/main" id="{78D39964-019A-311F-C6B8-583091C19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2" name="文字方塊 17">
            <a:extLst>
              <a:ext uri="{FF2B5EF4-FFF2-40B4-BE49-F238E27FC236}">
                <a16:creationId xmlns:a16="http://schemas.microsoft.com/office/drawing/2014/main" id="{96A803F0-0017-8279-C8B2-613685BE6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3" name="圖片 2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81592550-B3CD-34BE-B622-D8CCD5B72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4525" y="2395538"/>
            <a:ext cx="3295650" cy="428307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86E8710-B50E-F7CF-AA20-26C9678B9B07}"/>
              </a:ext>
            </a:extLst>
          </p:cNvPr>
          <p:cNvSpPr/>
          <p:nvPr/>
        </p:nvSpPr>
        <p:spPr>
          <a:xfrm>
            <a:off x="5810250" y="5014913"/>
            <a:ext cx="3154363" cy="50165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4" name="圖片 3" descr="一張含有 文字, 螢幕擷取畫面, 字型, 數字 的圖片&#10;&#10;自動產生的描述">
            <a:extLst>
              <a:ext uri="{FF2B5EF4-FFF2-40B4-BE49-F238E27FC236}">
                <a16:creationId xmlns:a16="http://schemas.microsoft.com/office/drawing/2014/main" id="{ABBF5A24-AB14-B533-1F86-1B290DD685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9950" y="2395538"/>
            <a:ext cx="3297238" cy="428307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8DB056C-7447-5A8E-381E-86BB95C37B5E}"/>
              </a:ext>
            </a:extLst>
          </p:cNvPr>
          <p:cNvSpPr/>
          <p:nvPr/>
        </p:nvSpPr>
        <p:spPr>
          <a:xfrm>
            <a:off x="2252663" y="4943475"/>
            <a:ext cx="3111500" cy="57308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0507" name="圖片 6">
            <a:extLst>
              <a:ext uri="{FF2B5EF4-FFF2-40B4-BE49-F238E27FC236}">
                <a16:creationId xmlns:a16="http://schemas.microsoft.com/office/drawing/2014/main" id="{4F33740D-3494-1BE5-B0E4-44B4F1BD8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673100"/>
            <a:ext cx="59372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641BE0B-F49D-DDD2-1FE9-A8E8C6DB0D8A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2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2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109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4578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6"/>
                      </a:pP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交易校驗</a:t>
                      </a:r>
                      <a:endParaRPr lang="en-US" altLang="zh-TW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US" altLang="zh-TW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Font typeface="+mj-lt"/>
                        <a:buAutoNum type="alphaLcPeriod"/>
                      </a:pPr>
                      <a:r>
                        <a:rPr lang="zh-TW" altLang="en-US" sz="1800" dirty="0">
                          <a:latin typeface="微軟正黑體" pitchFamily="34" charset="-120"/>
                          <a:ea typeface="微軟正黑體" pitchFamily="34" charset="-120"/>
                        </a:rPr>
                        <a:t>輸入支付密碼</a:t>
                      </a:r>
                      <a:endParaRPr lang="en-US" altLang="zh-TW" sz="1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4000" marR="144000" marT="180017" marB="180017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520" name="Picture 2" descr="D:\pion2015\_PPT\190730_Alipay_FAQ_ppt\images\android.png">
            <a:extLst>
              <a:ext uri="{FF2B5EF4-FFF2-40B4-BE49-F238E27FC236}">
                <a16:creationId xmlns:a16="http://schemas.microsoft.com/office/drawing/2014/main" id="{EF4AE002-AE24-FC60-3B9D-24FB5DAC2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1" name="文字方塊 11">
            <a:extLst>
              <a:ext uri="{FF2B5EF4-FFF2-40B4-BE49-F238E27FC236}">
                <a16:creationId xmlns:a16="http://schemas.microsoft.com/office/drawing/2014/main" id="{F3433033-79EA-0B15-99A5-1427C432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1522" name="Picture 3" descr="D:\pion2015\_PPT\190730_Alipay_FAQ_ppt\images\ios.png">
            <a:extLst>
              <a:ext uri="{FF2B5EF4-FFF2-40B4-BE49-F238E27FC236}">
                <a16:creationId xmlns:a16="http://schemas.microsoft.com/office/drawing/2014/main" id="{4369CBF5-B604-1E4C-B1CB-4F566B836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23" name="文字方塊 13">
            <a:extLst>
              <a:ext uri="{FF2B5EF4-FFF2-40B4-BE49-F238E27FC236}">
                <a16:creationId xmlns:a16="http://schemas.microsoft.com/office/drawing/2014/main" id="{686045E7-9973-24EF-D01B-A80366B07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1524" name="Rectangle 2">
            <a:extLst>
              <a:ext uri="{FF2B5EF4-FFF2-40B4-BE49-F238E27FC236}">
                <a16:creationId xmlns:a16="http://schemas.microsoft.com/office/drawing/2014/main" id="{3860C1FA-DA90-5F8F-9896-C0DE9356F2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525" name="Picture 27" descr="C:\Users\kacywai\Desktop\app icons\icon_enotice.png">
            <a:extLst>
              <a:ext uri="{FF2B5EF4-FFF2-40B4-BE49-F238E27FC236}">
                <a16:creationId xmlns:a16="http://schemas.microsoft.com/office/drawing/2014/main" id="{D252BDC3-1CC5-26F2-3834-3756A720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0CE01538-9124-82B1-A7B2-928D4520B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C7AFF18-6935-9AB0-0235-C4133173EE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2613" y="2489200"/>
            <a:ext cx="3354387" cy="336391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43549EF-10FE-4C56-5953-015AF88F66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8200" y="2489200"/>
            <a:ext cx="3352800" cy="3363913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3EDF28DE-CCEB-4536-2765-F9C822375E64}"/>
              </a:ext>
            </a:extLst>
          </p:cNvPr>
          <p:cNvSpPr/>
          <p:nvPr/>
        </p:nvSpPr>
        <p:spPr>
          <a:xfrm>
            <a:off x="2151063" y="3284538"/>
            <a:ext cx="3384550" cy="64928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C289C5E-EB9B-39AD-BCAA-1219B70864C6}"/>
              </a:ext>
            </a:extLst>
          </p:cNvPr>
          <p:cNvSpPr/>
          <p:nvPr/>
        </p:nvSpPr>
        <p:spPr>
          <a:xfrm>
            <a:off x="5668963" y="3321050"/>
            <a:ext cx="3348037" cy="6127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1531" name="圖片 6">
            <a:extLst>
              <a:ext uri="{FF2B5EF4-FFF2-40B4-BE49-F238E27FC236}">
                <a16:creationId xmlns:a16="http://schemas.microsoft.com/office/drawing/2014/main" id="{525478D0-A62F-2E4F-263B-72C43682A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673100"/>
            <a:ext cx="59372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1236D863-E28A-23AA-669F-C880FE66E9F7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2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2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9109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4578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altLang="zh-TW" sz="2000" dirty="0">
                          <a:latin typeface="微軟正黑體" pitchFamily="34" charset="-120"/>
                          <a:ea typeface="微軟正黑體" pitchFamily="34" charset="-120"/>
                        </a:rPr>
                        <a:t>7.    </a:t>
                      </a: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交易完成</a:t>
                      </a:r>
                      <a:endParaRPr lang="en-US" altLang="zh-TW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n-US" altLang="zh-TW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457200" indent="-457200">
                        <a:buFont typeface="+mj-lt"/>
                        <a:buAutoNum type="alphaLcPeriod"/>
                      </a:pP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按</a:t>
                      </a:r>
                      <a:r>
                        <a:rPr lang="en-US" altLang="zh-TW" sz="2000" dirty="0">
                          <a:latin typeface="微軟正黑體" pitchFamily="34" charset="-120"/>
                          <a:ea typeface="微軟正黑體" pitchFamily="34" charset="-120"/>
                        </a:rPr>
                        <a:t>[</a:t>
                      </a: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完成</a:t>
                      </a:r>
                      <a:r>
                        <a:rPr lang="en-US" altLang="zh-TW" sz="2000" dirty="0">
                          <a:latin typeface="微軟正黑體" pitchFamily="34" charset="-120"/>
                          <a:ea typeface="微軟正黑體" pitchFamily="34" charset="-120"/>
                        </a:rPr>
                        <a:t>]</a:t>
                      </a: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，會自動返回</a:t>
                      </a:r>
                      <a:r>
                        <a:rPr lang="en-US" altLang="zh-TW" sz="2000" dirty="0" err="1">
                          <a:latin typeface="微軟正黑體" pitchFamily="34" charset="-120"/>
                          <a:ea typeface="微軟正黑體" pitchFamily="34" charset="-120"/>
                        </a:rPr>
                        <a:t>eClass</a:t>
                      </a:r>
                      <a:r>
                        <a:rPr lang="en-US" altLang="zh-TW" sz="2000" dirty="0">
                          <a:latin typeface="微軟正黑體" pitchFamily="34" charset="-120"/>
                          <a:ea typeface="微軟正黑體" pitchFamily="34" charset="-120"/>
                        </a:rPr>
                        <a:t> Parent App </a:t>
                      </a:r>
                      <a:r>
                        <a:rPr lang="zh-TW" altLang="en-US" sz="2000" dirty="0">
                          <a:latin typeface="微軟正黑體" pitchFamily="34" charset="-120"/>
                          <a:ea typeface="微軟正黑體" pitchFamily="34" charset="-120"/>
                        </a:rPr>
                        <a:t>的介面</a:t>
                      </a:r>
                      <a:endParaRPr lang="en-US" altLang="zh-TW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4000" marR="144000" marT="180017" marB="180017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44" name="Picture 2" descr="D:\pion2015\_PPT\190730_Alipay_FAQ_ppt\images\android.png">
            <a:extLst>
              <a:ext uri="{FF2B5EF4-FFF2-40B4-BE49-F238E27FC236}">
                <a16:creationId xmlns:a16="http://schemas.microsoft.com/office/drawing/2014/main" id="{B64FEF0D-A4BF-2DD9-40DD-1602183A9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5" name="文字方塊 11">
            <a:extLst>
              <a:ext uri="{FF2B5EF4-FFF2-40B4-BE49-F238E27FC236}">
                <a16:creationId xmlns:a16="http://schemas.microsoft.com/office/drawing/2014/main" id="{986A2EA6-0B69-9B95-2EDC-A8FB85B63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2546" name="Picture 3" descr="D:\pion2015\_PPT\190730_Alipay_FAQ_ppt\images\ios.png">
            <a:extLst>
              <a:ext uri="{FF2B5EF4-FFF2-40B4-BE49-F238E27FC236}">
                <a16:creationId xmlns:a16="http://schemas.microsoft.com/office/drawing/2014/main" id="{02D0B332-A722-987D-3884-909C42B03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7" name="文字方塊 13">
            <a:extLst>
              <a:ext uri="{FF2B5EF4-FFF2-40B4-BE49-F238E27FC236}">
                <a16:creationId xmlns:a16="http://schemas.microsoft.com/office/drawing/2014/main" id="{F0FFD505-0363-3260-9AEF-AE24100D6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2548" name="Rectangle 2">
            <a:extLst>
              <a:ext uri="{FF2B5EF4-FFF2-40B4-BE49-F238E27FC236}">
                <a16:creationId xmlns:a16="http://schemas.microsoft.com/office/drawing/2014/main" id="{2609821D-9A84-60A9-B52C-6E0928AF6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2549" name="Picture 27" descr="C:\Users\kacywai\Desktop\app icons\icon_enotice.png">
            <a:extLst>
              <a:ext uri="{FF2B5EF4-FFF2-40B4-BE49-F238E27FC236}">
                <a16:creationId xmlns:a16="http://schemas.microsoft.com/office/drawing/2014/main" id="{0E1CEE3E-5D21-7608-8CE3-7BD76FF53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0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94E76C8F-4CE1-51FE-E313-5667A7FFB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3BD1294-2B43-26EE-024F-0E30C66921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2636838"/>
            <a:ext cx="3117850" cy="370363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5C36EE0-4CDC-D614-82DE-1C2D14588C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7713" y="2636838"/>
            <a:ext cx="3117850" cy="370363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E02F2FA-9D37-C455-6865-3CC6B7F4ECC4}"/>
              </a:ext>
            </a:extLst>
          </p:cNvPr>
          <p:cNvSpPr/>
          <p:nvPr/>
        </p:nvSpPr>
        <p:spPr>
          <a:xfrm>
            <a:off x="5845175" y="5337175"/>
            <a:ext cx="3100388" cy="6127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EB38CCB-FFD6-002A-BED9-19D1C9A5836C}"/>
              </a:ext>
            </a:extLst>
          </p:cNvPr>
          <p:cNvSpPr/>
          <p:nvPr/>
        </p:nvSpPr>
        <p:spPr>
          <a:xfrm>
            <a:off x="2192338" y="5364163"/>
            <a:ext cx="3135312" cy="58578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2555" name="圖片 6">
            <a:extLst>
              <a:ext uri="{FF2B5EF4-FFF2-40B4-BE49-F238E27FC236}">
                <a16:creationId xmlns:a16="http://schemas.microsoft.com/office/drawing/2014/main" id="{D73AE64A-A87C-DEBB-DE29-D23CB92CE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673100"/>
            <a:ext cx="59372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1DB0AC53-1434-4820-7DEA-A7B8C26310E4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2484438">
                  <a:extLst>
                    <a:ext uri="{9D8B030D-6E8A-4147-A177-3AD203B41FA5}">
                      <a16:colId xmlns:a16="http://schemas.microsoft.com/office/drawing/2014/main" val="1030925607"/>
                    </a:ext>
                  </a:extLst>
                </a:gridCol>
                <a:gridCol w="3328987">
                  <a:extLst>
                    <a:ext uri="{9D8B030D-6E8A-4147-A177-3AD203B41FA5}">
                      <a16:colId xmlns:a16="http://schemas.microsoft.com/office/drawing/2014/main" val="1507790345"/>
                    </a:ext>
                  </a:extLst>
                </a:gridCol>
                <a:gridCol w="3330575">
                  <a:extLst>
                    <a:ext uri="{9D8B030D-6E8A-4147-A177-3AD203B41FA5}">
                      <a16:colId xmlns:a16="http://schemas.microsoft.com/office/drawing/2014/main" val="3092857012"/>
                    </a:ext>
                  </a:extLst>
                </a:gridCol>
              </a:tblGrid>
              <a:tr h="736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253834"/>
                  </a:ext>
                </a:extLst>
              </a:tr>
              <a:tr h="4637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8.   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檢視已繳費通告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回到 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eClass Parent App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，繳費通告的狀況由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未簽署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轉為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已簽署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r>
                        <a:rPr kumimoji="0" lang="en-US" altLang="zh-TW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kumimoji="0" lang="zh-TW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4000" marR="144000" marT="180017" marB="1800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702261"/>
                  </a:ext>
                </a:extLst>
              </a:tr>
            </a:tbl>
          </a:graphicData>
        </a:graphic>
      </p:graphicFrame>
      <p:pic>
        <p:nvPicPr>
          <p:cNvPr id="23568" name="Picture 2" descr="D:\pion2015\_PPT\190730_Alipay_FAQ_ppt\images\android.png">
            <a:extLst>
              <a:ext uri="{FF2B5EF4-FFF2-40B4-BE49-F238E27FC236}">
                <a16:creationId xmlns:a16="http://schemas.microsoft.com/office/drawing/2014/main" id="{0AF8DA8C-E2BF-E3A1-2CA8-11957F8DD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9" name="文字方塊 10">
            <a:extLst>
              <a:ext uri="{FF2B5EF4-FFF2-40B4-BE49-F238E27FC236}">
                <a16:creationId xmlns:a16="http://schemas.microsoft.com/office/drawing/2014/main" id="{21B64013-8F57-A332-B576-155B0D578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3570" name="Picture 3" descr="D:\pion2015\_PPT\190730_Alipay_FAQ_ppt\images\ios.png">
            <a:extLst>
              <a:ext uri="{FF2B5EF4-FFF2-40B4-BE49-F238E27FC236}">
                <a16:creationId xmlns:a16="http://schemas.microsoft.com/office/drawing/2014/main" id="{3D99E5ED-E867-1B24-4FB5-C0D1252F4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1" name="文字方塊 12">
            <a:extLst>
              <a:ext uri="{FF2B5EF4-FFF2-40B4-BE49-F238E27FC236}">
                <a16:creationId xmlns:a16="http://schemas.microsoft.com/office/drawing/2014/main" id="{ADD095ED-A9FC-D1EA-74B4-4B6B521E0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3572" name="Rectangle 2">
            <a:extLst>
              <a:ext uri="{FF2B5EF4-FFF2-40B4-BE49-F238E27FC236}">
                <a16:creationId xmlns:a16="http://schemas.microsoft.com/office/drawing/2014/main" id="{E35791F8-434A-8A9F-A9C9-201730D551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3573" name="Picture 27" descr="C:\Users\kacywai\Desktop\app icons\icon_enotice.png">
            <a:extLst>
              <a:ext uri="{FF2B5EF4-FFF2-40B4-BE49-F238E27FC236}">
                <a16:creationId xmlns:a16="http://schemas.microsoft.com/office/drawing/2014/main" id="{28063ABC-A616-CD34-281D-96550EBE7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4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7BB26B62-264F-01EF-0AE2-96745F189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AB29594-F5FC-5F5E-9681-8BF585B5C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6300" y="2446338"/>
            <a:ext cx="3127375" cy="389731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9656" name="圓角矩形 6">
            <a:extLst>
              <a:ext uri="{FF2B5EF4-FFF2-40B4-BE49-F238E27FC236}">
                <a16:creationId xmlns:a16="http://schemas.microsoft.com/office/drawing/2014/main" id="{0312F4F5-94E4-9AAA-E026-5D428751B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138" y="4797425"/>
            <a:ext cx="433387" cy="576263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23577" name="圖片 2">
            <a:extLst>
              <a:ext uri="{FF2B5EF4-FFF2-40B4-BE49-F238E27FC236}">
                <a16:creationId xmlns:a16="http://schemas.microsoft.com/office/drawing/2014/main" id="{C4EFE094-8AEC-62EB-61F9-18CF3EDA6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990D1B4F-5927-3017-C9B6-5EE192AE72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5875" y="2576513"/>
            <a:ext cx="3178175" cy="27622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圓角矩形 6">
            <a:extLst>
              <a:ext uri="{FF2B5EF4-FFF2-40B4-BE49-F238E27FC236}">
                <a16:creationId xmlns:a16="http://schemas.microsoft.com/office/drawing/2014/main" id="{29F0B2E0-AD24-E0FF-CA99-C62EDF6AF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75" y="4292600"/>
            <a:ext cx="611188" cy="865188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DE575D84-07F9-DBF0-E01C-C09649482254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2195513">
                  <a:extLst>
                    <a:ext uri="{9D8B030D-6E8A-4147-A177-3AD203B41FA5}">
                      <a16:colId xmlns:a16="http://schemas.microsoft.com/office/drawing/2014/main" val="2553850057"/>
                    </a:ext>
                  </a:extLst>
                </a:gridCol>
                <a:gridCol w="3475037">
                  <a:extLst>
                    <a:ext uri="{9D8B030D-6E8A-4147-A177-3AD203B41FA5}">
                      <a16:colId xmlns:a16="http://schemas.microsoft.com/office/drawing/2014/main" val="877981647"/>
                    </a:ext>
                  </a:extLst>
                </a:gridCol>
                <a:gridCol w="3473450">
                  <a:extLst>
                    <a:ext uri="{9D8B030D-6E8A-4147-A177-3AD203B41FA5}">
                      <a16:colId xmlns:a16="http://schemas.microsoft.com/office/drawing/2014/main" val="1268473560"/>
                    </a:ext>
                  </a:extLst>
                </a:gridCol>
              </a:tblGrid>
              <a:tr h="798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961666"/>
                  </a:ext>
                </a:extLst>
              </a:tr>
              <a:tr h="4575175">
                <a:tc>
                  <a:txBody>
                    <a:bodyPr/>
                    <a:lstStyle>
                      <a:lvl1pPr marL="457200" indent="-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微軟正黑體" panose="020B0604030504040204" pitchFamily="34" charset="-120"/>
                        <a:buAutoNum type="arabicPeriod" startAt="9"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檢視交易紀錄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家長可於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電子繳費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中查看交易紀錄。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4000" marR="144000" marT="180017" marB="1800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94975"/>
                  </a:ext>
                </a:extLst>
              </a:tr>
            </a:tbl>
          </a:graphicData>
        </a:graphic>
      </p:graphicFrame>
      <p:pic>
        <p:nvPicPr>
          <p:cNvPr id="24592" name="Picture 2" descr="D:\pion2015\_PPT\190730_Alipay_FAQ_ppt\images\android.png">
            <a:extLst>
              <a:ext uri="{FF2B5EF4-FFF2-40B4-BE49-F238E27FC236}">
                <a16:creationId xmlns:a16="http://schemas.microsoft.com/office/drawing/2014/main" id="{A250760D-610A-343D-59CC-4D89EE85B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3" name="文字方塊 11">
            <a:extLst>
              <a:ext uri="{FF2B5EF4-FFF2-40B4-BE49-F238E27FC236}">
                <a16:creationId xmlns:a16="http://schemas.microsoft.com/office/drawing/2014/main" id="{38C2E552-61ED-2223-73D1-675225153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4594" name="Picture 3" descr="D:\pion2015\_PPT\190730_Alipay_FAQ_ppt\images\ios.png">
            <a:extLst>
              <a:ext uri="{FF2B5EF4-FFF2-40B4-BE49-F238E27FC236}">
                <a16:creationId xmlns:a16="http://schemas.microsoft.com/office/drawing/2014/main" id="{DFEFD02E-D1B6-3738-C174-F394B491C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5" name="文字方塊 13">
            <a:extLst>
              <a:ext uri="{FF2B5EF4-FFF2-40B4-BE49-F238E27FC236}">
                <a16:creationId xmlns:a16="http://schemas.microsoft.com/office/drawing/2014/main" id="{C24762F1-694C-17A8-550F-FA4CBA515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4596" name="Rectangle 2">
            <a:extLst>
              <a:ext uri="{FF2B5EF4-FFF2-40B4-BE49-F238E27FC236}">
                <a16:creationId xmlns:a16="http://schemas.microsoft.com/office/drawing/2014/main" id="{545D51D6-A528-3D0D-4FE7-FBC867AC8C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4597" name="Picture 27" descr="C:\Users\kacywai\Desktop\app icons\icon_enotice.png">
            <a:extLst>
              <a:ext uri="{FF2B5EF4-FFF2-40B4-BE49-F238E27FC236}">
                <a16:creationId xmlns:a16="http://schemas.microsoft.com/office/drawing/2014/main" id="{BA08C8A8-0C0E-BA54-1531-F58189CC3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8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1910146E-AA02-3263-5CE2-76240CC85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 descr="一張含有 文字, 螢幕擷取畫面, 軟體, 電腦圖示 的圖片&#10;&#10;自動產生的描述">
            <a:extLst>
              <a:ext uri="{FF2B5EF4-FFF2-40B4-BE49-F238E27FC236}">
                <a16:creationId xmlns:a16="http://schemas.microsoft.com/office/drawing/2014/main" id="{3CA4269C-3489-8C98-2B7C-78D116AAF5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4763" y="2389188"/>
            <a:ext cx="2182812" cy="43434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0676" name="圓角矩形 6">
            <a:extLst>
              <a:ext uri="{FF2B5EF4-FFF2-40B4-BE49-F238E27FC236}">
                <a16:creationId xmlns:a16="http://schemas.microsoft.com/office/drawing/2014/main" id="{1A52ECC2-E5EF-8BFC-A765-A584FDD37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4763" y="3990975"/>
            <a:ext cx="954087" cy="230188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70677" name="圓角矩形 6">
            <a:extLst>
              <a:ext uri="{FF2B5EF4-FFF2-40B4-BE49-F238E27FC236}">
                <a16:creationId xmlns:a16="http://schemas.microsoft.com/office/drawing/2014/main" id="{CB14A1CD-F216-10E2-1EED-BB98F1DA9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5775" y="6354763"/>
            <a:ext cx="431800" cy="360362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7" name="圖片 6" descr="一張含有 文字, 螢幕擷取畫面, 軟體, 作業系統 的圖片&#10;&#10;自動產生的描述">
            <a:extLst>
              <a:ext uri="{FF2B5EF4-FFF2-40B4-BE49-F238E27FC236}">
                <a16:creationId xmlns:a16="http://schemas.microsoft.com/office/drawing/2014/main" id="{A39D9B21-0679-1303-AC0F-7195F41C0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7488" y="2370138"/>
            <a:ext cx="2457450" cy="441166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0679" name="圓角矩形 6">
            <a:extLst>
              <a:ext uri="{FF2B5EF4-FFF2-40B4-BE49-F238E27FC236}">
                <a16:creationId xmlns:a16="http://schemas.microsoft.com/office/drawing/2014/main" id="{53645179-2222-2E11-3E0F-A68F0726F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488" y="5805488"/>
            <a:ext cx="1079500" cy="360362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 dirty="0"/>
          </a:p>
        </p:txBody>
      </p:sp>
      <p:pic>
        <p:nvPicPr>
          <p:cNvPr id="24604" name="圖片 2">
            <a:extLst>
              <a:ext uri="{FF2B5EF4-FFF2-40B4-BE49-F238E27FC236}">
                <a16:creationId xmlns:a16="http://schemas.microsoft.com/office/drawing/2014/main" id="{F0F10B1A-5805-A44E-47B5-F9E5C3BA5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89EA025F-08B7-FA8F-8F7C-187448361D83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2268538">
                  <a:extLst>
                    <a:ext uri="{9D8B030D-6E8A-4147-A177-3AD203B41FA5}">
                      <a16:colId xmlns:a16="http://schemas.microsoft.com/office/drawing/2014/main" val="866574019"/>
                    </a:ext>
                  </a:extLst>
                </a:gridCol>
                <a:gridCol w="3436937">
                  <a:extLst>
                    <a:ext uri="{9D8B030D-6E8A-4147-A177-3AD203B41FA5}">
                      <a16:colId xmlns:a16="http://schemas.microsoft.com/office/drawing/2014/main" val="1043290518"/>
                    </a:ext>
                  </a:extLst>
                </a:gridCol>
                <a:gridCol w="3438525">
                  <a:extLst>
                    <a:ext uri="{9D8B030D-6E8A-4147-A177-3AD203B41FA5}">
                      <a16:colId xmlns:a16="http://schemas.microsoft.com/office/drawing/2014/main" val="2796201778"/>
                    </a:ext>
                  </a:extLst>
                </a:gridCol>
              </a:tblGrid>
              <a:tr h="798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914919"/>
                  </a:ext>
                </a:extLst>
              </a:tr>
              <a:tr h="4575175">
                <a:tc>
                  <a:txBody>
                    <a:bodyPr/>
                    <a:lstStyle>
                      <a:lvl1pPr marL="457200" indent="-4572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微軟正黑體" panose="020B0604030504040204" pitchFamily="34" charset="-120"/>
                        <a:buAutoNum type="arabicPeriod" startAt="10"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交易紀錄</a:t>
                      </a:r>
                      <a:r>
                        <a:rPr kumimoji="0" lang="en-US" altLang="zh-TW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檢視繳費紀錄。</a:t>
                      </a:r>
                    </a:p>
                  </a:txBody>
                  <a:tcPr marL="144000" marR="144000" marT="180017" marB="1800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338068"/>
                  </a:ext>
                </a:extLst>
              </a:tr>
            </a:tbl>
          </a:graphicData>
        </a:graphic>
      </p:graphicFrame>
      <p:pic>
        <p:nvPicPr>
          <p:cNvPr id="25616" name="Picture 2" descr="D:\pion2015\_PPT\190730_Alipay_FAQ_ppt\images\android.png">
            <a:extLst>
              <a:ext uri="{FF2B5EF4-FFF2-40B4-BE49-F238E27FC236}">
                <a16:creationId xmlns:a16="http://schemas.microsoft.com/office/drawing/2014/main" id="{FA4D0E7F-FED8-A04E-85BE-85CB1CF0C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7" name="文字方塊 10">
            <a:extLst>
              <a:ext uri="{FF2B5EF4-FFF2-40B4-BE49-F238E27FC236}">
                <a16:creationId xmlns:a16="http://schemas.microsoft.com/office/drawing/2014/main" id="{A6A6702C-2940-1D10-37CB-3BBF83F01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5618" name="Picture 3" descr="D:\pion2015\_PPT\190730_Alipay_FAQ_ppt\images\ios.png">
            <a:extLst>
              <a:ext uri="{FF2B5EF4-FFF2-40B4-BE49-F238E27FC236}">
                <a16:creationId xmlns:a16="http://schemas.microsoft.com/office/drawing/2014/main" id="{15DE432E-F50B-0B45-FEA9-46972B56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9" name="文字方塊 12">
            <a:extLst>
              <a:ext uri="{FF2B5EF4-FFF2-40B4-BE49-F238E27FC236}">
                <a16:creationId xmlns:a16="http://schemas.microsoft.com/office/drawing/2014/main" id="{89249DE1-394C-873E-D853-681F3BB74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5620" name="Rectangle 2">
            <a:extLst>
              <a:ext uri="{FF2B5EF4-FFF2-40B4-BE49-F238E27FC236}">
                <a16:creationId xmlns:a16="http://schemas.microsoft.com/office/drawing/2014/main" id="{18307E6F-3DF5-2C19-37DD-67FC72AAD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5621" name="Picture 27" descr="C:\Users\kacywai\Desktop\app icons\icon_enotice.png">
            <a:extLst>
              <a:ext uri="{FF2B5EF4-FFF2-40B4-BE49-F238E27FC236}">
                <a16:creationId xmlns:a16="http://schemas.microsoft.com/office/drawing/2014/main" id="{34593845-2281-71AE-2B1E-1EAEEBC84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22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D8903D53-F832-E1D2-6F11-96FA1A00D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 descr="一張含有 文字, 螢幕擷取畫面, 字型, 軟體 的圖片&#10;&#10;自動產生的描述">
            <a:extLst>
              <a:ext uri="{FF2B5EF4-FFF2-40B4-BE49-F238E27FC236}">
                <a16:creationId xmlns:a16="http://schemas.microsoft.com/office/drawing/2014/main" id="{12B29242-9502-A98C-1C8D-9D4B3EA807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1675" y="2619375"/>
            <a:ext cx="3362325" cy="37401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8F46CADE-7373-76C8-5572-F5DA91822C0D}"/>
              </a:ext>
            </a:extLst>
          </p:cNvPr>
          <p:cNvSpPr/>
          <p:nvPr/>
        </p:nvSpPr>
        <p:spPr>
          <a:xfrm>
            <a:off x="7462838" y="3140075"/>
            <a:ext cx="1573212" cy="28892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42AC00D-E29B-E27F-861C-E0F52CA24BAA}"/>
              </a:ext>
            </a:extLst>
          </p:cNvPr>
          <p:cNvSpPr/>
          <p:nvPr/>
        </p:nvSpPr>
        <p:spPr>
          <a:xfrm>
            <a:off x="5813425" y="4048125"/>
            <a:ext cx="3222625" cy="51593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5626" name="圖片 2">
            <a:extLst>
              <a:ext uri="{FF2B5EF4-FFF2-40B4-BE49-F238E27FC236}">
                <a16:creationId xmlns:a16="http://schemas.microsoft.com/office/drawing/2014/main" id="{DFEA1A0E-1C8A-0FB2-D9ED-8B64CF2DD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CB85C97-94BD-8BDF-8D87-1D1F33B04B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4425" y="2706688"/>
            <a:ext cx="3267075" cy="320040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B53CE7F-C8E0-4912-40E1-D075410F6A19}"/>
              </a:ext>
            </a:extLst>
          </p:cNvPr>
          <p:cNvSpPr/>
          <p:nvPr/>
        </p:nvSpPr>
        <p:spPr>
          <a:xfrm>
            <a:off x="2381250" y="3640138"/>
            <a:ext cx="3230563" cy="6985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83972E61-316F-F865-2D9E-2E9C0EF5A78A}"/>
              </a:ext>
            </a:extLst>
          </p:cNvPr>
          <p:cNvGraphicFramePr>
            <a:graphicFrameLocks noGrp="1"/>
          </p:cNvGraphicFramePr>
          <p:nvPr/>
        </p:nvGraphicFramePr>
        <p:xfrm>
          <a:off x="0" y="1557338"/>
          <a:ext cx="9144000" cy="5300663"/>
        </p:xfrm>
        <a:graphic>
          <a:graphicData uri="http://schemas.openxmlformats.org/drawingml/2006/table">
            <a:tbl>
              <a:tblPr/>
              <a:tblGrid>
                <a:gridCol w="2195513">
                  <a:extLst>
                    <a:ext uri="{9D8B030D-6E8A-4147-A177-3AD203B41FA5}">
                      <a16:colId xmlns:a16="http://schemas.microsoft.com/office/drawing/2014/main" val="13668317"/>
                    </a:ext>
                  </a:extLst>
                </a:gridCol>
                <a:gridCol w="3475037">
                  <a:extLst>
                    <a:ext uri="{9D8B030D-6E8A-4147-A177-3AD203B41FA5}">
                      <a16:colId xmlns:a16="http://schemas.microsoft.com/office/drawing/2014/main" val="707956348"/>
                    </a:ext>
                  </a:extLst>
                </a:gridCol>
                <a:gridCol w="3473450">
                  <a:extLst>
                    <a:ext uri="{9D8B030D-6E8A-4147-A177-3AD203B41FA5}">
                      <a16:colId xmlns:a16="http://schemas.microsoft.com/office/drawing/2014/main" val="341433757"/>
                    </a:ext>
                  </a:extLst>
                </a:gridCol>
              </a:tblGrid>
              <a:tr h="727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779529"/>
                  </a:ext>
                </a:extLst>
              </a:tr>
              <a:tr h="4573588">
                <a:tc>
                  <a:txBody>
                    <a:bodyPr/>
                    <a:lstStyle>
                      <a:lvl1pPr marL="355600" indent="-355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若家長於各電子繳費應用程式未能完成交易，於繳費通告會視為未簽署。</a:t>
                      </a:r>
                      <a:endParaRPr kumimoji="0" lang="en-US" altLang="zh-TW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</a:pPr>
                      <a:endParaRPr kumimoji="0" lang="en-US" altLang="zh-TW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u"/>
                        <a:tabLst/>
                      </a:pPr>
                      <a:r>
                        <a:rPr kumimoji="0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家長需要等待十分鐘後再進行簽署電子繳費通告</a:t>
                      </a: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 marL="144000" marR="144000" marT="179982" marB="1799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377999"/>
                  </a:ext>
                </a:extLst>
              </a:tr>
            </a:tbl>
          </a:graphicData>
        </a:graphic>
      </p:graphicFrame>
      <p:pic>
        <p:nvPicPr>
          <p:cNvPr id="26640" name="Picture 2" descr="D:\pion2015\_PPT\190730_Alipay_FAQ_ppt\images\android.png">
            <a:extLst>
              <a:ext uri="{FF2B5EF4-FFF2-40B4-BE49-F238E27FC236}">
                <a16:creationId xmlns:a16="http://schemas.microsoft.com/office/drawing/2014/main" id="{976643C6-B250-DECC-8996-1CBDEE3EE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1" name="文字方塊 11">
            <a:extLst>
              <a:ext uri="{FF2B5EF4-FFF2-40B4-BE49-F238E27FC236}">
                <a16:creationId xmlns:a16="http://schemas.microsoft.com/office/drawing/2014/main" id="{A4133583-6FB3-42E5-7548-110D03935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6642" name="Picture 3" descr="D:\pion2015\_PPT\190730_Alipay_FAQ_ppt\images\ios.png">
            <a:extLst>
              <a:ext uri="{FF2B5EF4-FFF2-40B4-BE49-F238E27FC236}">
                <a16:creationId xmlns:a16="http://schemas.microsoft.com/office/drawing/2014/main" id="{89BE6459-7D7A-E4F8-6CBE-774599E16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3" name="文字方塊 13">
            <a:extLst>
              <a:ext uri="{FF2B5EF4-FFF2-40B4-BE49-F238E27FC236}">
                <a16:creationId xmlns:a16="http://schemas.microsoft.com/office/drawing/2014/main" id="{F93B818D-CBE9-9308-C34F-4E3399C2F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6644" name="Rectangle 2">
            <a:extLst>
              <a:ext uri="{FF2B5EF4-FFF2-40B4-BE49-F238E27FC236}">
                <a16:creationId xmlns:a16="http://schemas.microsoft.com/office/drawing/2014/main" id="{C8288AA3-E81E-BAEA-804A-34C65C865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6645" name="Picture 27" descr="C:\Users\kacywai\Desktop\app icons\icon_enotice.png">
            <a:extLst>
              <a:ext uri="{FF2B5EF4-FFF2-40B4-BE49-F238E27FC236}">
                <a16:creationId xmlns:a16="http://schemas.microsoft.com/office/drawing/2014/main" id="{5C970A87-C461-2EB6-6458-3077317D7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2988CF64-0627-5B29-4F22-CA4BC6F31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圖片 1">
            <a:extLst>
              <a:ext uri="{FF2B5EF4-FFF2-40B4-BE49-F238E27FC236}">
                <a16:creationId xmlns:a16="http://schemas.microsoft.com/office/drawing/2014/main" id="{4391D758-FA6C-6AA3-5ECD-A5397483A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39975"/>
            <a:ext cx="2400300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7F99A31-9DCA-70D8-E7CA-CDB7C6A21133}"/>
              </a:ext>
            </a:extLst>
          </p:cNvPr>
          <p:cNvSpPr/>
          <p:nvPr/>
        </p:nvSpPr>
        <p:spPr>
          <a:xfrm>
            <a:off x="2771775" y="4652963"/>
            <a:ext cx="2232025" cy="4318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6649" name="圖片 3">
            <a:extLst>
              <a:ext uri="{FF2B5EF4-FFF2-40B4-BE49-F238E27FC236}">
                <a16:creationId xmlns:a16="http://schemas.microsoft.com/office/drawing/2014/main" id="{8AB8A385-4B05-5FDD-77A0-BB2B972A3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339975"/>
            <a:ext cx="2401887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FAFB826-F263-8539-36C8-55B07618EB47}"/>
              </a:ext>
            </a:extLst>
          </p:cNvPr>
          <p:cNvSpPr/>
          <p:nvPr/>
        </p:nvSpPr>
        <p:spPr>
          <a:xfrm>
            <a:off x="6299200" y="4652963"/>
            <a:ext cx="2232025" cy="4318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pic>
        <p:nvPicPr>
          <p:cNvPr id="26651" name="圖片 2">
            <a:extLst>
              <a:ext uri="{FF2B5EF4-FFF2-40B4-BE49-F238E27FC236}">
                <a16:creationId xmlns:a16="http://schemas.microsoft.com/office/drawing/2014/main" id="{8F5F753B-6EAC-673F-1D68-D427573A3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圖片 1">
            <a:extLst>
              <a:ext uri="{FF2B5EF4-FFF2-40B4-BE49-F238E27FC236}">
                <a16:creationId xmlns:a16="http://schemas.microsoft.com/office/drawing/2014/main" id="{591C182B-F16B-263A-30AE-5701F51F5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75" y="2366963"/>
            <a:ext cx="15557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224;p51">
            <a:extLst>
              <a:ext uri="{FF2B5EF4-FFF2-40B4-BE49-F238E27FC236}">
                <a16:creationId xmlns:a16="http://schemas.microsoft.com/office/drawing/2014/main" id="{DA651606-C590-F14D-9EE3-F3E5CE162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33375"/>
            <a:ext cx="6985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3600"/>
            </a:pPr>
            <a:r>
              <a:rPr lang="zh-TW" altLang="zh-HK" sz="3600" b="1" dirty="0">
                <a:solidFill>
                  <a:srgbClr val="36537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Microsoft JhengHei" panose="020B0604030504040204" pitchFamily="34" charset="-120"/>
              </a:rPr>
              <a:t>即時訊息</a:t>
            </a:r>
            <a:endParaRPr lang="zh-HK" altLang="zh-HK" sz="3600" b="1" dirty="0">
              <a:solidFill>
                <a:srgbClr val="365375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Microsoft JhengHei" panose="020B0604030504040204" pitchFamily="34" charset="-120"/>
            </a:endParaRP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062BFB8D-0B02-31F8-F9C5-8F4482068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7"/>
          <a:stretch>
            <a:fillRect/>
          </a:stretch>
        </p:blipFill>
        <p:spPr bwMode="auto">
          <a:xfrm>
            <a:off x="147638" y="981075"/>
            <a:ext cx="2943225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781ECA13-F8CC-D446-B626-D7F3956ED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645" y="593941"/>
            <a:ext cx="2851150" cy="616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 descr="一張含有 文字, 螢幕擷取畫面, 人的臉孔, 網頁 的圖片">
            <a:extLst>
              <a:ext uri="{FF2B5EF4-FFF2-40B4-BE49-F238E27FC236}">
                <a16:creationId xmlns:a16="http://schemas.microsoft.com/office/drawing/2014/main" id="{7A744CDB-4DC5-D3B2-32BD-06390B4833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9547" y="77815"/>
            <a:ext cx="2941530" cy="6361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:\parent talk (general)\screen capture (IP eclass app)\SC20141111-10195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2060575"/>
            <a:ext cx="26987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圖片 11" descr="eclass header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 descr="https://cdn1.iconfinder.com/data/icons/touch-gestures-2/24/Hand-Touch-51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3068638"/>
            <a:ext cx="84455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矩形 20"/>
          <p:cNvSpPr/>
          <p:nvPr/>
        </p:nvSpPr>
        <p:spPr>
          <a:xfrm>
            <a:off x="539750" y="1989138"/>
            <a:ext cx="4392613" cy="3062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zh-TW" altLang="en-US" sz="28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閱覽通告、附件內容</a:t>
            </a:r>
            <a:endParaRPr lang="en-US" altLang="zh-TW" sz="2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zh-TW" altLang="en-US" sz="2800" b="1" dirty="0">
                <a:solidFill>
                  <a:schemeClr val="tx1"/>
                </a:solidFill>
                <a:ea typeface="微軟正黑體" pitchFamily="34" charset="-120"/>
              </a:rPr>
              <a:t>填寫通告</a:t>
            </a:r>
            <a:r>
              <a:rPr lang="en-US" altLang="zh-TW" sz="2800" b="1" dirty="0">
                <a:solidFill>
                  <a:schemeClr val="tx1"/>
                </a:solidFill>
                <a:ea typeface="微軟正黑體" pitchFamily="34" charset="-120"/>
              </a:rPr>
              <a:t> ﹝</a:t>
            </a:r>
            <a:r>
              <a:rPr lang="zh-TW" altLang="en-US" sz="2800" b="1" dirty="0">
                <a:solidFill>
                  <a:schemeClr val="tx1"/>
                </a:solidFill>
                <a:ea typeface="微軟正黑體" pitchFamily="34" charset="-120"/>
              </a:rPr>
              <a:t>視乎內容</a:t>
            </a:r>
            <a:r>
              <a:rPr lang="en-US" altLang="zh-TW" sz="2800" b="1" dirty="0">
                <a:solidFill>
                  <a:schemeClr val="tx1"/>
                </a:solidFill>
                <a:ea typeface="微軟正黑體" pitchFamily="34" charset="-120"/>
              </a:rPr>
              <a:t>﹞</a:t>
            </a:r>
            <a:endParaRPr lang="zh-TW" altLang="en-US" sz="2800" b="1" dirty="0">
              <a:solidFill>
                <a:schemeClr val="tx1"/>
              </a:solidFill>
              <a:ea typeface="微軟正黑體" pitchFamily="34" charset="-12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zh-TW" altLang="en-US" sz="2800" b="1" dirty="0">
                <a:solidFill>
                  <a:schemeClr val="tx1"/>
                </a:solidFill>
                <a:ea typeface="微軟正黑體" pitchFamily="34" charset="-120"/>
              </a:rPr>
              <a:t>簽通告</a:t>
            </a:r>
            <a:endParaRPr lang="en-US" altLang="zh-TW" sz="2800" b="1" dirty="0">
              <a:solidFill>
                <a:schemeClr val="tx1"/>
              </a:solidFill>
              <a:ea typeface="微軟正黑體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zh-TW" altLang="en-US" sz="2800" b="1" dirty="0">
                <a:solidFill>
                  <a:schemeClr val="tx1"/>
                </a:solidFill>
                <a:ea typeface="微軟正黑體" pitchFamily="34" charset="-120"/>
              </a:rPr>
              <a:t>即時推播訊息</a:t>
            </a:r>
            <a:endParaRPr lang="en-US" altLang="zh-TW" sz="2800" b="1" dirty="0">
              <a:solidFill>
                <a:schemeClr val="tx1"/>
              </a:solidFill>
              <a:ea typeface="微軟正黑體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zh-TW" altLang="en-US" sz="2800" b="1" dirty="0">
                <a:solidFill>
                  <a:schemeClr val="tx1"/>
                </a:solidFill>
                <a:ea typeface="微軟正黑體" pitchFamily="34" charset="-120"/>
              </a:rPr>
              <a:t>提醒家長簽通告</a:t>
            </a:r>
            <a:endParaRPr lang="en-US" altLang="zh-TW" sz="2800" b="1" dirty="0">
              <a:solidFill>
                <a:schemeClr val="tx1"/>
              </a:solidFill>
              <a:ea typeface="微軟正黑體" pitchFamily="34" charset="-120"/>
            </a:endParaRPr>
          </a:p>
        </p:txBody>
      </p:sp>
      <p:pic>
        <p:nvPicPr>
          <p:cNvPr id="7171" name="Picture 3" descr="U:\parent talk (general)\screen capture (IP eclass app)\SC20141111-102031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2060575"/>
            <a:ext cx="26987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U:\parent talk (general)\screen capture (IP eclass app)\SC20141111-102040.png"/>
          <p:cNvPicPr>
            <a:picLocks noChangeAspect="1" noChangeArrowheads="1"/>
          </p:cNvPicPr>
          <p:nvPr/>
        </p:nvPicPr>
        <p:blipFill>
          <a:blip r:embed="rId8"/>
          <a:srcRect t="15001"/>
          <a:stretch>
            <a:fillRect/>
          </a:stretch>
        </p:blipFill>
        <p:spPr bwMode="auto">
          <a:xfrm>
            <a:off x="5292725" y="6142038"/>
            <a:ext cx="2698750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U:\parent talk (general)\screen capture (IP eclass app)\SC20141111-102054.png"/>
          <p:cNvPicPr>
            <a:picLocks noChangeAspect="1" noChangeArrowheads="1"/>
          </p:cNvPicPr>
          <p:nvPr/>
        </p:nvPicPr>
        <p:blipFill>
          <a:blip r:embed="rId9"/>
          <a:srcRect t="24004"/>
          <a:stretch>
            <a:fillRect/>
          </a:stretch>
        </p:blipFill>
        <p:spPr bwMode="auto">
          <a:xfrm>
            <a:off x="5292725" y="9190038"/>
            <a:ext cx="26987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U:\parent talk (general)\screen capture (IP eclass app)\SC20141111-102100.png"/>
          <p:cNvPicPr>
            <a:picLocks noChangeAspect="1" noChangeArrowheads="1"/>
          </p:cNvPicPr>
          <p:nvPr/>
        </p:nvPicPr>
        <p:blipFill>
          <a:blip r:embed="rId10"/>
          <a:srcRect t="24004"/>
          <a:stretch>
            <a:fillRect/>
          </a:stretch>
        </p:blipFill>
        <p:spPr bwMode="auto">
          <a:xfrm>
            <a:off x="5280025" y="3057525"/>
            <a:ext cx="2700338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https://cdn1.iconfinder.com/data/icons/touch-gestures-2/24/Hand-Touch-51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5876925"/>
            <a:ext cx="84455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矩形 21"/>
          <p:cNvSpPr/>
          <p:nvPr/>
        </p:nvSpPr>
        <p:spPr>
          <a:xfrm>
            <a:off x="5354638" y="4005263"/>
            <a:ext cx="2519362" cy="122396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 dirty="0">
              <a:ea typeface="微軟正黑體" pitchFamily="34" charset="-120"/>
            </a:endParaRPr>
          </a:p>
        </p:txBody>
      </p:sp>
      <p:pic>
        <p:nvPicPr>
          <p:cNvPr id="7175" name="Picture 7" descr="U:\parent talk (general)\screen capture (IP eclass app)\SC20141111-102215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92725" y="1341438"/>
            <a:ext cx="2698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U:\parent talk (general)\screen capture (IP eclass app)\SC20141111-102223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292725" y="1341438"/>
            <a:ext cx="2698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U:\parent app\screen capture (IP eclass app v1.44.1) Chi\SC20141202-141120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292725" y="1341438"/>
            <a:ext cx="2698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florawong\Downloads\SC20141202-141135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292725" y="1341438"/>
            <a:ext cx="2698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>
            <a:extLst>
              <a:ext uri="{FF2B5EF4-FFF2-40B4-BE49-F238E27FC236}">
                <a16:creationId xmlns:a16="http://schemas.microsoft.com/office/drawing/2014/main" id="{47E5C411-275C-2BCF-5D4A-ACBF5077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 t="9323" r="12531"/>
          <a:stretch>
            <a:fillRect/>
          </a:stretch>
        </p:blipFill>
        <p:spPr bwMode="auto">
          <a:xfrm>
            <a:off x="6133716" y="137508"/>
            <a:ext cx="648071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Google Shape;224;p51">
            <a:extLst>
              <a:ext uri="{FF2B5EF4-FFF2-40B4-BE49-F238E27FC236}">
                <a16:creationId xmlns:a16="http://schemas.microsoft.com/office/drawing/2014/main" id="{6F9D4168-98DD-6C99-D418-F1FC9CDB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5786" y="173825"/>
            <a:ext cx="3254894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3600"/>
            </a:pPr>
            <a:r>
              <a:rPr lang="zh-TW" altLang="en-US" sz="3600" b="1" dirty="0">
                <a:solidFill>
                  <a:srgbClr val="36537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Microsoft JhengHei" panose="020B0604030504040204" pitchFamily="34" charset="-120"/>
              </a:rPr>
              <a:t>通告 </a:t>
            </a:r>
            <a:r>
              <a:rPr lang="en-US" altLang="zh-TW" sz="3600" b="1" dirty="0">
                <a:solidFill>
                  <a:srgbClr val="36537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Microsoft JhengHei" panose="020B0604030504040204" pitchFamily="34" charset="-120"/>
              </a:rPr>
              <a:t>| </a:t>
            </a:r>
            <a:r>
              <a:rPr lang="en-HK" altLang="zh-TW" sz="3600" b="1" dirty="0" err="1">
                <a:solidFill>
                  <a:srgbClr val="365375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Microsoft JhengHei" panose="020B0604030504040204" pitchFamily="34" charset="-120"/>
              </a:rPr>
              <a:t>eNotice</a:t>
            </a:r>
            <a:endParaRPr lang="zh-HK" altLang="zh-HK" sz="3600" b="1" dirty="0">
              <a:solidFill>
                <a:srgbClr val="365375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Microsoft JhengHei" panose="020B0604030504040204" pitchFamily="34" charset="-12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-4.72222E-6 -0.924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L -4.72222E-6 -0.92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2801 L -0.00018 -0.8925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>
            <a:extLst>
              <a:ext uri="{FF2B5EF4-FFF2-40B4-BE49-F238E27FC236}">
                <a16:creationId xmlns:a16="http://schemas.microsoft.com/office/drawing/2014/main" id="{918CD3D5-6EEA-1F71-1B3F-07FC528B4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9138"/>
            <a:ext cx="910748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5400" b="1" dirty="0">
                <a:solidFill>
                  <a:srgbClr val="1687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en-US" altLang="zh-TW" sz="5400" b="1" dirty="0" err="1">
                <a:solidFill>
                  <a:srgbClr val="1687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eClass</a:t>
            </a:r>
            <a:r>
              <a:rPr lang="en-US" altLang="zh-TW" sz="5400" b="1" dirty="0">
                <a:solidFill>
                  <a:srgbClr val="1687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Parent App </a:t>
            </a:r>
          </a:p>
          <a:p>
            <a:pPr algn="ctr"/>
            <a:r>
              <a:rPr lang="zh-TW" altLang="en-US" sz="5400" b="1" dirty="0">
                <a:solidFill>
                  <a:srgbClr val="16877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簽署</a:t>
            </a:r>
            <a:r>
              <a:rPr lang="zh-TW" altLang="en-US" sz="5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電子繳費通告</a:t>
            </a:r>
          </a:p>
        </p:txBody>
      </p:sp>
      <p:pic>
        <p:nvPicPr>
          <p:cNvPr id="12291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2A156A18-9E03-13DF-0A8E-BE4814014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8A46815-7B55-A8DA-80F3-F61954F07E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68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180975" defTabSz="982663" eaLnBrk="1" hangingPunct="1"/>
            <a:r>
              <a:rPr kumimoji="1" lang="zh-TW" altLang="en-US" sz="3600" b="1">
                <a:solidFill>
                  <a:srgbClr val="168779"/>
                </a:solidFill>
                <a:cs typeface="Arial" panose="020B0604020202020204" pitchFamily="34" charset="0"/>
              </a:rPr>
              <a:t>家長於 </a:t>
            </a:r>
            <a:r>
              <a:rPr kumimoji="1" lang="en-US" altLang="zh-TW" sz="3600" b="1">
                <a:solidFill>
                  <a:srgbClr val="168779"/>
                </a:solidFill>
                <a:cs typeface="Arial" panose="020B0604020202020204" pitchFamily="34" charset="0"/>
              </a:rPr>
              <a:t>eClass Parent App </a:t>
            </a:r>
            <a:r>
              <a:rPr kumimoji="1" lang="zh-TW" altLang="en-US" sz="3600" b="1">
                <a:solidFill>
                  <a:srgbClr val="168779"/>
                </a:solidFill>
                <a:cs typeface="Arial" panose="020B0604020202020204" pitchFamily="34" charset="0"/>
              </a:rPr>
              <a:t>進行繳費</a:t>
            </a:r>
          </a:p>
        </p:txBody>
      </p:sp>
      <p:pic>
        <p:nvPicPr>
          <p:cNvPr id="13315" name="圖片 5">
            <a:extLst>
              <a:ext uri="{FF2B5EF4-FFF2-40B4-BE49-F238E27FC236}">
                <a16:creationId xmlns:a16="http://schemas.microsoft.com/office/drawing/2014/main" id="{C98B9294-C9E3-0FB7-6AC3-501979E1B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708275"/>
            <a:ext cx="21605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圖片 6">
            <a:extLst>
              <a:ext uri="{FF2B5EF4-FFF2-40B4-BE49-F238E27FC236}">
                <a16:creationId xmlns:a16="http://schemas.microsoft.com/office/drawing/2014/main" id="{5B1CE5A8-5D46-51F8-715D-FD665BC70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08275"/>
            <a:ext cx="2159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770659CE-20AA-9332-B0A8-F19DD6FB8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913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DE8D5582-C097-B7D8-FA16-8A6C3D2E94CC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val="2164813511"/>
                    </a:ext>
                  </a:extLst>
                </a:gridCol>
                <a:gridCol w="3617913">
                  <a:extLst>
                    <a:ext uri="{9D8B030D-6E8A-4147-A177-3AD203B41FA5}">
                      <a16:colId xmlns:a16="http://schemas.microsoft.com/office/drawing/2014/main" val="3850912225"/>
                    </a:ext>
                  </a:extLst>
                </a:gridCol>
                <a:gridCol w="3617912">
                  <a:extLst>
                    <a:ext uri="{9D8B030D-6E8A-4147-A177-3AD203B41FA5}">
                      <a16:colId xmlns:a16="http://schemas.microsoft.com/office/drawing/2014/main" val="1182706657"/>
                    </a:ext>
                  </a:extLst>
                </a:gridCol>
              </a:tblGrid>
              <a:tr h="738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891830"/>
                  </a:ext>
                </a:extLst>
              </a:tr>
              <a:tr h="1352550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即時訊息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推播通知</a:t>
                      </a: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手機效果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94268"/>
                  </a:ext>
                </a:extLst>
              </a:tr>
              <a:tr h="3282950">
                <a:tc>
                  <a:txBody>
                    <a:bodyPr/>
                    <a:lstStyle>
                      <a:lvl1pPr marL="9525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即時訊息手機檢視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可檢視過去已閱的即時訊息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TW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可按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詳情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直接進入相關通告</a:t>
                      </a:r>
                    </a:p>
                    <a:p>
                      <a:pPr marL="952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232478"/>
                  </a:ext>
                </a:extLst>
              </a:tr>
            </a:tbl>
          </a:graphicData>
        </a:graphic>
      </p:graphicFrame>
      <p:sp>
        <p:nvSpPr>
          <p:cNvPr id="15380" name="Rectangle 2">
            <a:extLst>
              <a:ext uri="{FF2B5EF4-FFF2-40B4-BE49-F238E27FC236}">
                <a16:creationId xmlns:a16="http://schemas.microsoft.com/office/drawing/2014/main" id="{56BE5882-5F11-628C-BDCB-EE8E9C82F9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381" name="Picture 27" descr="C:\Users\kacywai\Desktop\app icons\icon_enotice.png">
            <a:extLst>
              <a:ext uri="{FF2B5EF4-FFF2-40B4-BE49-F238E27FC236}">
                <a16:creationId xmlns:a16="http://schemas.microsoft.com/office/drawing/2014/main" id="{36B8BB2E-024C-DC58-C201-221FD4448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2" name="Picture 2" descr="D:\pion2015\_PPT\190730_Alipay_FAQ_ppt\images\android.png">
            <a:extLst>
              <a:ext uri="{FF2B5EF4-FFF2-40B4-BE49-F238E27FC236}">
                <a16:creationId xmlns:a16="http://schemas.microsoft.com/office/drawing/2014/main" id="{5FC854CA-CB45-74C9-8EC5-9122CEB98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582738"/>
            <a:ext cx="4889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3" name="文字方塊 12">
            <a:extLst>
              <a:ext uri="{FF2B5EF4-FFF2-40B4-BE49-F238E27FC236}">
                <a16:creationId xmlns:a16="http://schemas.microsoft.com/office/drawing/2014/main" id="{FE6BB4D0-7406-9C3E-0464-59CBB1E4C8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17675"/>
            <a:ext cx="136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5384" name="Picture 3" descr="D:\pion2015\_PPT\190730_Alipay_FAQ_ppt\images\ios.png">
            <a:extLst>
              <a:ext uri="{FF2B5EF4-FFF2-40B4-BE49-F238E27FC236}">
                <a16:creationId xmlns:a16="http://schemas.microsoft.com/office/drawing/2014/main" id="{50CB125E-BA70-855A-DC4A-3E8D3EC45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01788"/>
            <a:ext cx="431800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5" name="文字方塊 14">
            <a:extLst>
              <a:ext uri="{FF2B5EF4-FFF2-40B4-BE49-F238E27FC236}">
                <a16:creationId xmlns:a16="http://schemas.microsoft.com/office/drawing/2014/main" id="{AA079E45-F666-AFA3-8F65-51CDEDC11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36725"/>
            <a:ext cx="1368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5386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0CF35628-8643-EA1F-3AD8-33D52BC92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C842CBD-080A-BDBF-677C-C55C5AC15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325" y="3683000"/>
            <a:ext cx="2447925" cy="30003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4B107FF-E8B5-CE0F-AEC5-98829D7FB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7313" y="3744913"/>
            <a:ext cx="2268537" cy="29972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圓角矩形 8">
            <a:extLst>
              <a:ext uri="{FF2B5EF4-FFF2-40B4-BE49-F238E27FC236}">
                <a16:creationId xmlns:a16="http://schemas.microsoft.com/office/drawing/2014/main" id="{6EF822FA-05A6-F741-5C1D-6D895ABFB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4500" y="6305550"/>
            <a:ext cx="539750" cy="360363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9" name="圓角矩形 8">
            <a:extLst>
              <a:ext uri="{FF2B5EF4-FFF2-40B4-BE49-F238E27FC236}">
                <a16:creationId xmlns:a16="http://schemas.microsoft.com/office/drawing/2014/main" id="{ADFB2536-261A-B1D7-C0DF-930F4BECA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6381750"/>
            <a:ext cx="539750" cy="287338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A4C9680-1B07-C6BE-F678-FFA4D9CC1A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050" y="2644775"/>
            <a:ext cx="3403600" cy="5683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F45787A4-89AE-E888-3F6F-8F61BBD639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8488" y="2538413"/>
            <a:ext cx="3333750" cy="78105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5393" name="圖片 2">
            <a:extLst>
              <a:ext uri="{FF2B5EF4-FFF2-40B4-BE49-F238E27FC236}">
                <a16:creationId xmlns:a16="http://schemas.microsoft.com/office/drawing/2014/main" id="{28917011-7617-70E0-5F6B-E8EBAFEE4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05D6F58E-C172-8059-8FE7-AE46F68F44E3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8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8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3837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6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9850">
                <a:tc>
                  <a:txBody>
                    <a:bodyPr/>
                    <a:lstStyle/>
                    <a:p>
                      <a:pPr marL="355600" indent="-355600">
                        <a:buFont typeface="+mj-lt"/>
                        <a:buAutoNum type="arabicPeriod"/>
                      </a:pPr>
                      <a:r>
                        <a:rPr lang="zh-TW" altLang="en-US" sz="2000" dirty="0"/>
                        <a:t>選擇</a:t>
                      </a:r>
                      <a:r>
                        <a:rPr lang="en-US" altLang="zh-TW" sz="2000" dirty="0"/>
                        <a:t>[</a:t>
                      </a:r>
                      <a:r>
                        <a:rPr lang="zh-TW" altLang="en-US" sz="2000" dirty="0"/>
                        <a:t>通告</a:t>
                      </a:r>
                      <a:r>
                        <a:rPr lang="en-US" altLang="zh-TW" sz="2000" dirty="0"/>
                        <a:t>]</a:t>
                      </a:r>
                      <a:r>
                        <a:rPr lang="zh-TW" altLang="en-US" sz="2000" dirty="0"/>
                        <a:t>。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4000" marR="144000" marT="180017" marB="180017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00" name="Rectangle 2">
            <a:extLst>
              <a:ext uri="{FF2B5EF4-FFF2-40B4-BE49-F238E27FC236}">
                <a16:creationId xmlns:a16="http://schemas.microsoft.com/office/drawing/2014/main" id="{A79283B0-E6C9-CB79-EE4A-66B914F52F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401" name="Picture 27" descr="C:\Users\kacywai\Desktop\app icons\icon_enotice.png">
            <a:extLst>
              <a:ext uri="{FF2B5EF4-FFF2-40B4-BE49-F238E27FC236}">
                <a16:creationId xmlns:a16="http://schemas.microsoft.com/office/drawing/2014/main" id="{D04583AE-C71C-5A39-8A2F-0D5DCDEAE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F637B61C-9326-64D6-AF89-E34B6D54F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3" name="Picture 2" descr="D:\pion2015\_PPT\190730_Alipay_FAQ_ppt\images\android.png">
            <a:extLst>
              <a:ext uri="{FF2B5EF4-FFF2-40B4-BE49-F238E27FC236}">
                <a16:creationId xmlns:a16="http://schemas.microsoft.com/office/drawing/2014/main" id="{34531A07-CCF7-9672-C5B7-13AB07772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4" name="文字方塊 18">
            <a:extLst>
              <a:ext uri="{FF2B5EF4-FFF2-40B4-BE49-F238E27FC236}">
                <a16:creationId xmlns:a16="http://schemas.microsoft.com/office/drawing/2014/main" id="{8FFFC405-A926-D1FE-31F5-7DBFDBCC5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6405" name="Picture 3" descr="D:\pion2015\_PPT\190730_Alipay_FAQ_ppt\images\ios.png">
            <a:extLst>
              <a:ext uri="{FF2B5EF4-FFF2-40B4-BE49-F238E27FC236}">
                <a16:creationId xmlns:a16="http://schemas.microsoft.com/office/drawing/2014/main" id="{4EA991A9-932D-9FFC-006C-4DAE77E2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6" name="文字方塊 20">
            <a:extLst>
              <a:ext uri="{FF2B5EF4-FFF2-40B4-BE49-F238E27FC236}">
                <a16:creationId xmlns:a16="http://schemas.microsoft.com/office/drawing/2014/main" id="{FDBBF545-EBA6-8FC9-B2ED-0704CCEDC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4" name="圖片 3" descr="一張含有 文字, 螢幕擷取畫面, 網頁, 網站 的圖片&#10;&#10;自動產生的描述">
            <a:extLst>
              <a:ext uri="{FF2B5EF4-FFF2-40B4-BE49-F238E27FC236}">
                <a16:creationId xmlns:a16="http://schemas.microsoft.com/office/drawing/2014/main" id="{2A9DFE48-4E1E-6BF2-D233-2E38169EE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50" y="2432050"/>
            <a:ext cx="2146300" cy="435292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8388" name="圓角矩形 8">
            <a:extLst>
              <a:ext uri="{FF2B5EF4-FFF2-40B4-BE49-F238E27FC236}">
                <a16:creationId xmlns:a16="http://schemas.microsoft.com/office/drawing/2014/main" id="{748E76E5-DCAF-9773-1E5D-529A29649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9675" y="6381750"/>
            <a:ext cx="468313" cy="403225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5" name="Picture 23">
            <a:extLst>
              <a:ext uri="{FF2B5EF4-FFF2-40B4-BE49-F238E27FC236}">
                <a16:creationId xmlns:a16="http://schemas.microsoft.com/office/drawing/2014/main" id="{49AC2588-98A2-E719-2376-0306783E4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b="38182"/>
          <a:stretch>
            <a:fillRect/>
          </a:stretch>
        </p:blipFill>
        <p:spPr bwMode="auto">
          <a:xfrm>
            <a:off x="2597150" y="2852738"/>
            <a:ext cx="2911475" cy="363696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6" name="圓角矩形 8">
            <a:extLst>
              <a:ext uri="{FF2B5EF4-FFF2-40B4-BE49-F238E27FC236}">
                <a16:creationId xmlns:a16="http://schemas.microsoft.com/office/drawing/2014/main" id="{2A7E5A75-00B3-1E51-EFE8-078BCFD6A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475" y="4868863"/>
            <a:ext cx="1914525" cy="287337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16411" name="圖片 2">
            <a:extLst>
              <a:ext uri="{FF2B5EF4-FFF2-40B4-BE49-F238E27FC236}">
                <a16:creationId xmlns:a16="http://schemas.microsoft.com/office/drawing/2014/main" id="{D5E9D5EF-88A8-854F-EB37-5E23F35D2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8A756E1D-B91F-F6C0-E8DB-00A9AF635A72}"/>
              </a:ext>
            </a:extLst>
          </p:cNvPr>
          <p:cNvGraphicFramePr>
            <a:graphicFrameLocks noGrp="1"/>
          </p:cNvGraphicFramePr>
          <p:nvPr/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2268538">
                  <a:extLst>
                    <a:ext uri="{9D8B030D-6E8A-4147-A177-3AD203B41FA5}">
                      <a16:colId xmlns:a16="http://schemas.microsoft.com/office/drawing/2014/main" val="589101814"/>
                    </a:ext>
                  </a:extLst>
                </a:gridCol>
                <a:gridCol w="3436937">
                  <a:extLst>
                    <a:ext uri="{9D8B030D-6E8A-4147-A177-3AD203B41FA5}">
                      <a16:colId xmlns:a16="http://schemas.microsoft.com/office/drawing/2014/main" val="1503987071"/>
                    </a:ext>
                  </a:extLst>
                </a:gridCol>
                <a:gridCol w="3438525">
                  <a:extLst>
                    <a:ext uri="{9D8B030D-6E8A-4147-A177-3AD203B41FA5}">
                      <a16:colId xmlns:a16="http://schemas.microsoft.com/office/drawing/2014/main" val="1118835970"/>
                    </a:ext>
                  </a:extLst>
                </a:gridCol>
              </a:tblGrid>
              <a:tr h="774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369763"/>
                  </a:ext>
                </a:extLst>
              </a:tr>
              <a:tr h="4598988">
                <a:tc>
                  <a:txBody>
                    <a:bodyPr/>
                    <a:lstStyle>
                      <a:lvl1pPr marL="363538" indent="-363538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363538" marR="0" lvl="0" indent="-3635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微軟正黑體" panose="020B0604030504040204" pitchFamily="34" charset="-120"/>
                        <a:buAutoNum type="arabicPeriod" startAt="2"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瀏覽學校之繳費通告。</a:t>
                      </a: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63538" marR="0" lvl="0" indent="-3635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63538" marR="0" lvl="0" indent="-3635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按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待簽署</a:t>
                      </a:r>
                      <a:r>
                        <a:rPr kumimoji="0" lang="en-US" altLang="zh-TW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檢視通告內容。</a:t>
                      </a:r>
                    </a:p>
                  </a:txBody>
                  <a:tcPr marL="144000" marR="144000" marT="180018" marB="1800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731327"/>
                  </a:ext>
                </a:extLst>
              </a:tr>
            </a:tbl>
          </a:graphicData>
        </a:graphic>
      </p:graphicFrame>
      <p:sp>
        <p:nvSpPr>
          <p:cNvPr id="17424" name="Rectangle 2">
            <a:extLst>
              <a:ext uri="{FF2B5EF4-FFF2-40B4-BE49-F238E27FC236}">
                <a16:creationId xmlns:a16="http://schemas.microsoft.com/office/drawing/2014/main" id="{42F227B1-9DF5-CF2A-E3BC-D01A37DCEA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7425" name="Picture 27" descr="C:\Users\kacywai\Desktop\app icons\icon_enotice.png">
            <a:extLst>
              <a:ext uri="{FF2B5EF4-FFF2-40B4-BE49-F238E27FC236}">
                <a16:creationId xmlns:a16="http://schemas.microsoft.com/office/drawing/2014/main" id="{2F8BBDFC-CF15-DB8C-4D49-A2B72397B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6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20ED33B9-2EF7-26D4-BA47-E63C7C75A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7" name="Picture 2" descr="D:\pion2015\_PPT\190730_Alipay_FAQ_ppt\images\android.png">
            <a:extLst>
              <a:ext uri="{FF2B5EF4-FFF2-40B4-BE49-F238E27FC236}">
                <a16:creationId xmlns:a16="http://schemas.microsoft.com/office/drawing/2014/main" id="{D2718268-2895-670B-0FC7-21451D2D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8" name="文字方塊 21">
            <a:extLst>
              <a:ext uri="{FF2B5EF4-FFF2-40B4-BE49-F238E27FC236}">
                <a16:creationId xmlns:a16="http://schemas.microsoft.com/office/drawing/2014/main" id="{571780B8-5137-B372-0E4C-67D975A61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7429" name="Picture 3" descr="D:\pion2015\_PPT\190730_Alipay_FAQ_ppt\images\ios.png">
            <a:extLst>
              <a:ext uri="{FF2B5EF4-FFF2-40B4-BE49-F238E27FC236}">
                <a16:creationId xmlns:a16="http://schemas.microsoft.com/office/drawing/2014/main" id="{F0418037-C079-E4D9-F65A-3F9F98AD8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0" name="文字方塊 23">
            <a:extLst>
              <a:ext uri="{FF2B5EF4-FFF2-40B4-BE49-F238E27FC236}">
                <a16:creationId xmlns:a16="http://schemas.microsoft.com/office/drawing/2014/main" id="{8CC7B95B-E38F-EA14-A512-FE1213C5E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0C59AEC-4B18-3109-0FF7-A62D4603A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4438" y="2420938"/>
            <a:ext cx="3000375" cy="370681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圖片 4" descr="一張含有 文字, 螢幕擷取畫面, 軟體, 網頁 的圖片&#10;&#10;自動產生的描述">
            <a:extLst>
              <a:ext uri="{FF2B5EF4-FFF2-40B4-BE49-F238E27FC236}">
                <a16:creationId xmlns:a16="http://schemas.microsoft.com/office/drawing/2014/main" id="{593D554E-014B-E99C-A5CB-41BE847B1EE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9015"/>
          <a:stretch/>
        </p:blipFill>
        <p:spPr>
          <a:xfrm>
            <a:off x="6156325" y="2420938"/>
            <a:ext cx="2633663" cy="3706812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圓角矩形 8">
            <a:extLst>
              <a:ext uri="{FF2B5EF4-FFF2-40B4-BE49-F238E27FC236}">
                <a16:creationId xmlns:a16="http://schemas.microsoft.com/office/drawing/2014/main" id="{33B55271-9F7D-3611-C293-D0A0AF62C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836863"/>
            <a:ext cx="744537" cy="231775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10" name="圓角矩形 8">
            <a:extLst>
              <a:ext uri="{FF2B5EF4-FFF2-40B4-BE49-F238E27FC236}">
                <a16:creationId xmlns:a16="http://schemas.microsoft.com/office/drawing/2014/main" id="{5919D7AD-3E94-C2A7-CD82-4268672E4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9288" y="4937125"/>
            <a:ext cx="479425" cy="795338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11" name="圓角矩形 8">
            <a:extLst>
              <a:ext uri="{FF2B5EF4-FFF2-40B4-BE49-F238E27FC236}">
                <a16:creationId xmlns:a16="http://schemas.microsoft.com/office/drawing/2014/main" id="{64CEA2B7-38AC-6517-7FD1-056EF7996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2854325"/>
            <a:ext cx="936625" cy="358775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sp>
        <p:nvSpPr>
          <p:cNvPr id="12" name="圓角矩形 8">
            <a:extLst>
              <a:ext uri="{FF2B5EF4-FFF2-40B4-BE49-F238E27FC236}">
                <a16:creationId xmlns:a16="http://schemas.microsoft.com/office/drawing/2014/main" id="{8561ADAC-2D5E-F02B-DFAE-02E3CFD27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4076700"/>
            <a:ext cx="576263" cy="792163"/>
          </a:xfrm>
          <a:prstGeom prst="rect">
            <a:avLst/>
          </a:prstGeom>
          <a:noFill/>
          <a:ln w="28575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defRPr/>
            </a:pPr>
            <a:endParaRPr lang="zh-TW" altLang="en-US"/>
          </a:p>
        </p:txBody>
      </p:sp>
      <p:pic>
        <p:nvPicPr>
          <p:cNvPr id="17437" name="圖片 2">
            <a:extLst>
              <a:ext uri="{FF2B5EF4-FFF2-40B4-BE49-F238E27FC236}">
                <a16:creationId xmlns:a16="http://schemas.microsoft.com/office/drawing/2014/main" id="{38CD1F2A-269D-0004-2B3D-85D2CAB06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5734516-5B17-492B-1FDA-3B662D88D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892045"/>
              </p:ext>
            </p:extLst>
          </p:nvPr>
        </p:nvGraphicFramePr>
        <p:xfrm>
          <a:off x="0" y="1412875"/>
          <a:ext cx="9144000" cy="5445126"/>
        </p:xfrm>
        <a:graphic>
          <a:graphicData uri="http://schemas.openxmlformats.org/drawingml/2006/table">
            <a:tbl>
              <a:tblPr/>
              <a:tblGrid>
                <a:gridCol w="2339975">
                  <a:extLst>
                    <a:ext uri="{9D8B030D-6E8A-4147-A177-3AD203B41FA5}">
                      <a16:colId xmlns:a16="http://schemas.microsoft.com/office/drawing/2014/main" val="3432973717"/>
                    </a:ext>
                  </a:extLst>
                </a:gridCol>
                <a:gridCol w="3402013">
                  <a:extLst>
                    <a:ext uri="{9D8B030D-6E8A-4147-A177-3AD203B41FA5}">
                      <a16:colId xmlns:a16="http://schemas.microsoft.com/office/drawing/2014/main" val="3815103298"/>
                    </a:ext>
                  </a:extLst>
                </a:gridCol>
                <a:gridCol w="3402012">
                  <a:extLst>
                    <a:ext uri="{9D8B030D-6E8A-4147-A177-3AD203B41FA5}">
                      <a16:colId xmlns:a16="http://schemas.microsoft.com/office/drawing/2014/main" val="2566895251"/>
                    </a:ext>
                  </a:extLst>
                </a:gridCol>
              </a:tblGrid>
              <a:tr h="836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614412"/>
                  </a:ext>
                </a:extLst>
              </a:tr>
              <a:tr h="4608513">
                <a:tc>
                  <a:txBody>
                    <a:bodyPr/>
                    <a:lstStyle>
                      <a:lvl1pPr marL="355600" indent="-355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微軟正黑體" panose="020B0604030504040204" pitchFamily="34" charset="-120"/>
                        <a:buAutoNum type="arabicPeriod" startAt="3"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簽署繳費通告</a:t>
                      </a: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填寫回條並選擇透過合適的選繳付方式作為繳款方式，然後按 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簽署</a:t>
                      </a: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kumimoji="0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kumimoji="0" lang="en-US" altLang="zh-TW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44000" marR="144000" marT="180016" marB="18001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984983"/>
                  </a:ext>
                </a:extLst>
              </a:tr>
            </a:tbl>
          </a:graphicData>
        </a:graphic>
      </p:graphicFrame>
      <p:sp>
        <p:nvSpPr>
          <p:cNvPr id="18448" name="Rectangle 2">
            <a:extLst>
              <a:ext uri="{FF2B5EF4-FFF2-40B4-BE49-F238E27FC236}">
                <a16:creationId xmlns:a16="http://schemas.microsoft.com/office/drawing/2014/main" id="{75F89786-3039-D7C3-CE44-49DAFFEB0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125413"/>
            <a:ext cx="9144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609725" algn="l" eaLnBrk="1" hangingPunct="1"/>
            <a:r>
              <a:rPr lang="zh-TW" altLang="en-US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電子通告系統 </a:t>
            </a:r>
            <a:br>
              <a:rPr lang="en-US" altLang="zh-TW" sz="36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zh-TW" altLang="en-US" sz="2800" b="1">
                <a:solidFill>
                  <a:srgbClr val="168779"/>
                </a:solidFill>
                <a:cs typeface="Arial" panose="020B0604020202020204" pitchFamily="34" charset="0"/>
                <a:sym typeface="Arial" panose="020B0604020202020204" pitchFamily="34" charset="0"/>
              </a:rPr>
              <a:t>簽署電子繳費通告</a:t>
            </a:r>
            <a:endParaRPr lang="en-US" altLang="zh-TW" sz="2800" b="1">
              <a:solidFill>
                <a:srgbClr val="168779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8449" name="Picture 27" descr="C:\Users\kacywai\Desktop\app icons\icon_enotice.png">
            <a:extLst>
              <a:ext uri="{FF2B5EF4-FFF2-40B4-BE49-F238E27FC236}">
                <a16:creationId xmlns:a16="http://schemas.microsoft.com/office/drawing/2014/main" id="{A9BCA9E4-98A2-5806-B4E0-234BEAA2D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0" name="Picture 2" descr="D:\Work\Powerpoint_template\raw\images\logo_eclass_240x94.png">
            <a:extLst>
              <a:ext uri="{FF2B5EF4-FFF2-40B4-BE49-F238E27FC236}">
                <a16:creationId xmlns:a16="http://schemas.microsoft.com/office/drawing/2014/main" id="{AB562FDA-897D-4B9A-ED1B-5CD2D9BFD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88913"/>
            <a:ext cx="7969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1" name="Picture 2" descr="D:\pion2015\_PPT\190730_Alipay_FAQ_ppt\images\android.png">
            <a:extLst>
              <a:ext uri="{FF2B5EF4-FFF2-40B4-BE49-F238E27FC236}">
                <a16:creationId xmlns:a16="http://schemas.microsoft.com/office/drawing/2014/main" id="{B5C92426-C91E-5C1A-2BBC-4D06C62ED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628775"/>
            <a:ext cx="4889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2" name="文字方塊 16">
            <a:extLst>
              <a:ext uri="{FF2B5EF4-FFF2-40B4-BE49-F238E27FC236}">
                <a16:creationId xmlns:a16="http://schemas.microsoft.com/office/drawing/2014/main" id="{C4AFE038-4E03-4E81-72A0-68245D374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76371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Android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8453" name="Picture 3" descr="D:\pion2015\_PPT\190730_Alipay_FAQ_ppt\images\ios.png">
            <a:extLst>
              <a:ext uri="{FF2B5EF4-FFF2-40B4-BE49-F238E27FC236}">
                <a16:creationId xmlns:a16="http://schemas.microsoft.com/office/drawing/2014/main" id="{A029A7D4-836B-894D-DED7-193610A82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47825"/>
            <a:ext cx="4318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4" name="文字方塊 18">
            <a:extLst>
              <a:ext uri="{FF2B5EF4-FFF2-40B4-BE49-F238E27FC236}">
                <a16:creationId xmlns:a16="http://schemas.microsoft.com/office/drawing/2014/main" id="{D07BE7D8-94AE-ADE7-7D7E-3CC4A0BDA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1782763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>
                <a:solidFill>
                  <a:schemeClr val="bg1"/>
                </a:solidFill>
              </a:rPr>
              <a:t>iOS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A7DF4AF-15A0-E484-1FC8-98A6CADFA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700" y="2324100"/>
            <a:ext cx="2476500" cy="444658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7B6BF12-7BF8-F078-90DE-5C6BA92E4F14}"/>
              </a:ext>
            </a:extLst>
          </p:cNvPr>
          <p:cNvSpPr/>
          <p:nvPr/>
        </p:nvSpPr>
        <p:spPr>
          <a:xfrm>
            <a:off x="2916238" y="3182938"/>
            <a:ext cx="2232025" cy="110966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3B0F786-CE48-613E-7052-0E320B031452}"/>
              </a:ext>
            </a:extLst>
          </p:cNvPr>
          <p:cNvSpPr/>
          <p:nvPr/>
        </p:nvSpPr>
        <p:spPr>
          <a:xfrm>
            <a:off x="2928938" y="5627688"/>
            <a:ext cx="2232025" cy="4730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D6E8A59-C46A-0D96-F39F-DC475C105865}"/>
              </a:ext>
            </a:extLst>
          </p:cNvPr>
          <p:cNvSpPr/>
          <p:nvPr/>
        </p:nvSpPr>
        <p:spPr>
          <a:xfrm>
            <a:off x="2974975" y="6440488"/>
            <a:ext cx="2159000" cy="28733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CC5EA05-FF4F-7B91-5AF4-FABD4222B3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7763" y="2319338"/>
            <a:ext cx="2476500" cy="44465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499803AA-997D-FE5C-0D27-F3C7503FB42E}"/>
              </a:ext>
            </a:extLst>
          </p:cNvPr>
          <p:cNvSpPr/>
          <p:nvPr/>
        </p:nvSpPr>
        <p:spPr>
          <a:xfrm>
            <a:off x="6337300" y="3178175"/>
            <a:ext cx="2232025" cy="110966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3DCCF47-3C66-78C9-06E6-EE4444E07D37}"/>
              </a:ext>
            </a:extLst>
          </p:cNvPr>
          <p:cNvSpPr/>
          <p:nvPr/>
        </p:nvSpPr>
        <p:spPr>
          <a:xfrm>
            <a:off x="6350000" y="5622925"/>
            <a:ext cx="2232025" cy="47307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B303400-4255-4622-5A83-DA74FA885B7D}"/>
              </a:ext>
            </a:extLst>
          </p:cNvPr>
          <p:cNvSpPr/>
          <p:nvPr/>
        </p:nvSpPr>
        <p:spPr>
          <a:xfrm>
            <a:off x="6396038" y="6435725"/>
            <a:ext cx="2159000" cy="28733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 dirty="0"/>
          </a:p>
        </p:txBody>
      </p:sp>
      <p:pic>
        <p:nvPicPr>
          <p:cNvPr id="18463" name="圖片 2">
            <a:extLst>
              <a:ext uri="{FF2B5EF4-FFF2-40B4-BE49-F238E27FC236}">
                <a16:creationId xmlns:a16="http://schemas.microsoft.com/office/drawing/2014/main" id="{E00E5F50-7200-4932-37AE-15A025830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25475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4" name="圖片 1">
            <a:extLst>
              <a:ext uri="{FF2B5EF4-FFF2-40B4-BE49-F238E27FC236}">
                <a16:creationId xmlns:a16="http://schemas.microsoft.com/office/drawing/2014/main" id="{D309343E-BF77-0F9A-0300-CC10ED52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2333625"/>
            <a:ext cx="157163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6|37|19.9|3.9|5.4|6.4|17.4"/>
</p:tagLst>
</file>

<file path=ppt/theme/theme1.xml><?xml version="1.0" encoding="utf-8"?>
<a:theme xmlns:a="http://schemas.openxmlformats.org/drawingml/2006/main" name="佈景主題3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427</Words>
  <Application>Microsoft Office PowerPoint</Application>
  <PresentationFormat>如螢幕大小 (4:3)</PresentationFormat>
  <Paragraphs>87</Paragraphs>
  <Slides>17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3" baseType="lpstr">
      <vt:lpstr>微軟正黑體</vt:lpstr>
      <vt:lpstr>微軟正黑體</vt:lpstr>
      <vt:lpstr>Arial</vt:lpstr>
      <vt:lpstr>Calibri</vt:lpstr>
      <vt:lpstr>Wingdings</vt:lpstr>
      <vt:lpstr>佈景主題3</vt:lpstr>
      <vt:lpstr>PowerPoint 簡報</vt:lpstr>
      <vt:lpstr>PowerPoint 簡報</vt:lpstr>
      <vt:lpstr>PowerPoint 簡報</vt:lpstr>
      <vt:lpstr>PowerPoint 簡報</vt:lpstr>
      <vt:lpstr>家長於 eClass Parent App 進行繳費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  <vt:lpstr>電子通告系統  簽署電子繳費通告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fion</dc:creator>
  <cp:lastModifiedBy>ManChun Chiu</cp:lastModifiedBy>
  <cp:revision>48</cp:revision>
  <dcterms:created xsi:type="dcterms:W3CDTF">2012-05-15T01:28:04Z</dcterms:created>
  <dcterms:modified xsi:type="dcterms:W3CDTF">2026-08-26T09:20:09Z</dcterms:modified>
</cp:coreProperties>
</file>